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68" r:id="rId3"/>
    <p:sldId id="272" r:id="rId4"/>
    <p:sldId id="275" r:id="rId5"/>
    <p:sldId id="276" r:id="rId6"/>
    <p:sldId id="290" r:id="rId7"/>
    <p:sldId id="277" r:id="rId8"/>
    <p:sldId id="334" r:id="rId9"/>
    <p:sldId id="278" r:id="rId10"/>
    <p:sldId id="283" r:id="rId11"/>
    <p:sldId id="280" r:id="rId12"/>
    <p:sldId id="321" r:id="rId13"/>
    <p:sldId id="287" r:id="rId14"/>
    <p:sldId id="291" r:id="rId15"/>
    <p:sldId id="296" r:id="rId16"/>
    <p:sldId id="297" r:id="rId17"/>
    <p:sldId id="308" r:id="rId18"/>
    <p:sldId id="298" r:id="rId19"/>
    <p:sldId id="299" r:id="rId20"/>
    <p:sldId id="309" r:id="rId21"/>
    <p:sldId id="292" r:id="rId22"/>
    <p:sldId id="294" r:id="rId23"/>
    <p:sldId id="305" r:id="rId24"/>
    <p:sldId id="293" r:id="rId25"/>
    <p:sldId id="295" r:id="rId26"/>
    <p:sldId id="307" r:id="rId27"/>
    <p:sldId id="320" r:id="rId28"/>
    <p:sldId id="310" r:id="rId29"/>
    <p:sldId id="311" r:id="rId30"/>
    <p:sldId id="301" r:id="rId31"/>
    <p:sldId id="302" r:id="rId32"/>
    <p:sldId id="303" r:id="rId33"/>
    <p:sldId id="312" r:id="rId34"/>
    <p:sldId id="314" r:id="rId35"/>
    <p:sldId id="315" r:id="rId36"/>
    <p:sldId id="313" r:id="rId37"/>
    <p:sldId id="316" r:id="rId38"/>
    <p:sldId id="322" r:id="rId39"/>
    <p:sldId id="318" r:id="rId40"/>
    <p:sldId id="323" r:id="rId41"/>
    <p:sldId id="259" r:id="rId42"/>
    <p:sldId id="324" r:id="rId43"/>
    <p:sldId id="262" r:id="rId44"/>
    <p:sldId id="325" r:id="rId45"/>
    <p:sldId id="328" r:id="rId46"/>
    <p:sldId id="337" r:id="rId47"/>
    <p:sldId id="329" r:id="rId48"/>
    <p:sldId id="336" r:id="rId49"/>
    <p:sldId id="330" r:id="rId50"/>
    <p:sldId id="331" r:id="rId51"/>
    <p:sldId id="332" r:id="rId52"/>
    <p:sldId id="333" r:id="rId53"/>
    <p:sldId id="335" r:id="rId5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684BE-769E-46E6-A2D6-E8DE01272F15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14E71-FACC-4E3F-B60B-23EA580765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2846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462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174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772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1124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840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4472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48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320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71E641-80D4-45B4-9D9D-0C162DC65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4E1F422-1826-4D39-A344-15CDCB3C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A8F509-F082-4989-882E-4E2A2735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88F248-32B5-4B79-B25C-902E3E8F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B7DD23-60C5-4AE7-A5DF-C14EE2CB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14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0C6BB4-FC15-4682-B7F0-6ED08877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1030B31-6379-48FE-9E00-31A31E8B2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1BFBF2-7184-429D-8B5C-AF529A9F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205221-0F95-454F-8E07-9EB33698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279E5B-8E33-4C80-BE80-4E449C34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0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AF766AE-4BFD-4207-A0BB-628B08A87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6245FC-4D29-421C-B20D-E0F987DB5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01A7F8-89A8-412F-936A-20D812A9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880185-A8D2-4D50-B19F-BEBC17AB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AD93F6-FAF8-4D31-B6D9-505C3695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75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2492C4-0B85-4117-B29E-8BB8A9F5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98513D-9FDC-489D-8725-83CAF0B94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906F55-D391-4B92-88B5-8EBEFACE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D06206-3728-4E46-BB10-B77F4DB6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2AF785-9739-46F0-BE5E-8B916668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65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34E706-5FFE-49C1-B21C-BBF927B1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DB630B-FF82-4DC0-8CA7-2021D4D46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DB8291-E884-44EB-8C3C-E207BC1A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953553-F3FF-4CDE-9404-31EE2968F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97F236-D3AE-4F4D-B1B3-532E868C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73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678C9C-41C8-4154-A50D-4E88AE87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C54670-1DDD-428E-9E27-25E5DC4F6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CE49CB7-FF3E-4E76-B7E2-EE525AF66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255944-9D38-46AC-9345-9A913BC6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E4AEECB-85AF-4823-AC69-72AAD022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80B1506-87B4-4F9F-AA86-9FF0AA18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07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88AAB0-7FC9-4268-B55E-B7B7E4CF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4C8D69-A491-4EAF-B9E3-DEB9B140F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AC7359-C281-4FBC-BC06-25C31E523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4762496-127E-4296-9835-AFB6F42AFC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12DF3AA-64F5-4524-8FE3-2B4D72253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4EF78AA-D622-4691-88F0-FBCCBDC3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96AF0E2-D867-4239-9A75-788DF1C2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F886098-2031-4620-A93E-97F1B9D9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19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398FDF-1371-4DB8-A7DC-64A310C7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1B4AD4-45CB-459F-A350-4960BB9C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5973C1B-1002-46FA-93D2-28FCECF4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3CA7A6-5361-407F-BDD8-2E126005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720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97ACB3-5226-477A-8264-8223B666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40FE8-6EBD-400F-B43E-B6BC99B2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85AA5C-9BBE-47A1-930E-C7EEEE48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57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5A27C0-8C4B-45B7-A286-525880FC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0ECFD8-0D69-4DD1-8DF8-66F62D37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930B3E-6FCF-4B0A-83F2-899FF423A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045053-018B-45AC-AC1D-D34956B8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D544B7-0CF8-4EF0-84C1-D964EDD8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26F0A30-2A3F-4102-89DC-21F553E4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850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88839-E274-4470-9F02-20FF1372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2CFFEFD-38B9-465D-8A6A-858B6D6D9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8DA208-9D52-4D64-8468-C93B98ABD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91ED3C3-5902-47B1-A855-750F5C8D7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6162F1-0C2E-425C-8B50-794C9C71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3462C7-2492-4CC6-A289-D4C8122B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06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355BDE-7A26-499A-AB1F-C9FD3C674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05923E-0EB3-4052-89F8-F793AE5D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6E38CD-036F-4C96-B4A5-DA9E7F76D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08A97-0C67-468B-B823-8E603C13E732}" type="datetimeFigureOut">
              <a:rPr lang="it-IT" smtClean="0"/>
              <a:t>22/08/2018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51A69D-3132-44F0-B873-002AC0E18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F95803-576B-4684-9341-A9428441A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DF0CF-8904-4142-829A-4443583A3A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6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O5isHmv3vY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tInQ1J-ez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z9eJRZ156I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LGTdBjlsx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arwick.ac.uk/fac/sci/dcs/research/tia/software/sntoolbo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mAOtDS5qO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279576" y="1987002"/>
            <a:ext cx="7560840" cy="1243683"/>
          </a:xfrm>
        </p:spPr>
        <p:txBody>
          <a:bodyPr rtlCol="0">
            <a:noAutofit/>
          </a:bodyPr>
          <a:lstStyle/>
          <a:p>
            <a:pPr rtl="0"/>
            <a:r>
              <a:rPr lang="it-IT" sz="8000" b="1" dirty="0"/>
              <a:t>BIOINFORMATICS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728337" y="3230684"/>
            <a:ext cx="8735325" cy="1566468"/>
          </a:xfrm>
        </p:spPr>
        <p:txBody>
          <a:bodyPr rtlCol="0">
            <a:noAutofit/>
          </a:bodyPr>
          <a:lstStyle/>
          <a:p>
            <a:pPr algn="ctr" rtl="0"/>
            <a:r>
              <a:rPr lang="en-US" sz="3200" b="1" dirty="0">
                <a:solidFill>
                  <a:srgbClr val="0070C0"/>
                </a:solidFill>
              </a:rPr>
              <a:t>Classification</a:t>
            </a:r>
            <a:r>
              <a:rPr lang="it-IT" sz="3200" b="1" dirty="0">
                <a:solidFill>
                  <a:srgbClr val="0070C0"/>
                </a:solidFill>
              </a:rPr>
              <a:t> of </a:t>
            </a:r>
            <a:r>
              <a:rPr lang="en-US" sz="3200" b="1" dirty="0">
                <a:solidFill>
                  <a:srgbClr val="0070C0"/>
                </a:solidFill>
              </a:rPr>
              <a:t>histological</a:t>
            </a:r>
            <a:r>
              <a:rPr lang="it-IT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>
                <a:solidFill>
                  <a:srgbClr val="0070C0"/>
                </a:solidFill>
              </a:rPr>
              <a:t>microscopy images coming from pleural tissue biopsies</a:t>
            </a:r>
          </a:p>
          <a:p>
            <a:pPr algn="ctr" rtl="0"/>
            <a:r>
              <a:rPr lang="en-US" sz="3200" b="1" dirty="0">
                <a:solidFill>
                  <a:srgbClr val="0070C0"/>
                </a:solidFill>
              </a:rPr>
              <a:t>using pre-trained CNN and bag of features</a:t>
            </a:r>
            <a:endParaRPr lang="it-IT" sz="3200" b="1" dirty="0">
              <a:solidFill>
                <a:srgbClr val="0070C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83D280-DD4A-4032-8BF6-056EA2E06F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19" y="188641"/>
            <a:ext cx="1639163" cy="16391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A6AC50-1CF3-4E8B-9B54-06DE3FBDE6F9}"/>
              </a:ext>
            </a:extLst>
          </p:cNvPr>
          <p:cNvSpPr txBox="1"/>
          <p:nvPr/>
        </p:nvSpPr>
        <p:spPr>
          <a:xfrm>
            <a:off x="119336" y="5373216"/>
            <a:ext cx="45365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200" dirty="0">
                <a:solidFill>
                  <a:schemeClr val="accent1"/>
                </a:solidFill>
              </a:rPr>
              <a:t>Authors</a:t>
            </a:r>
            <a:r>
              <a:rPr lang="it-IT" sz="2800" b="1" spc="200" dirty="0">
                <a:solidFill>
                  <a:schemeClr val="accent1"/>
                </a:solidFill>
              </a:rPr>
              <a:t>:</a:t>
            </a:r>
          </a:p>
          <a:p>
            <a:r>
              <a:rPr lang="it-IT" sz="2800" b="1" dirty="0"/>
              <a:t>Luca Boretto,      244218    </a:t>
            </a:r>
          </a:p>
          <a:p>
            <a:r>
              <a:rPr lang="it-IT" sz="2800" b="1" dirty="0"/>
              <a:t>Raheleh Salehi,  226014</a:t>
            </a:r>
          </a:p>
          <a:p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833C32B4-DA9E-4289-97CF-9FBC63954CF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624" y="1962102"/>
            <a:ext cx="3060000" cy="2934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050AECD-9681-4527-8BD3-6D210E0D151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03" y="1966038"/>
            <a:ext cx="3060000" cy="2934000"/>
          </a:xfrm>
          <a:prstGeom prst="rect">
            <a:avLst/>
          </a:prstGeom>
        </p:spPr>
      </p:pic>
      <p:pic>
        <p:nvPicPr>
          <p:cNvPr id="12" name="Immagine 11" descr="Immagine che contiene sedendo&#10;&#10;Descrizione generata con affidabilità elevata">
            <a:extLst>
              <a:ext uri="{FF2B5EF4-FFF2-40B4-BE49-F238E27FC236}">
                <a16:creationId xmlns:a16="http://schemas.microsoft.com/office/drawing/2014/main" id="{AD0FA0C9-C032-4416-BED8-FC31F2241F6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43" y="1965984"/>
            <a:ext cx="3058876" cy="2934055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B8B0DE2E-203E-4900-923E-62FAF89A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405"/>
            <a:ext cx="12188824" cy="706091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+mn-lt"/>
              </a:rPr>
              <a:t>REINHARD STAIN NORMALIZATION</a:t>
            </a:r>
            <a:endParaRPr lang="en-US" sz="4800" dirty="0">
              <a:latin typeface="+mn-lt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F528DB2-0166-4389-B274-80028A8543AB}"/>
              </a:ext>
            </a:extLst>
          </p:cNvPr>
          <p:cNvSpPr txBox="1">
            <a:spLocks/>
          </p:cNvSpPr>
          <p:nvPr/>
        </p:nvSpPr>
        <p:spPr>
          <a:xfrm>
            <a:off x="1061325" y="4900039"/>
            <a:ext cx="2155915" cy="504055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Target image</a:t>
            </a:r>
            <a:endParaRPr lang="en-US" b="1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6864048-CD92-4FD5-8B18-DA9CA685A890}"/>
              </a:ext>
            </a:extLst>
          </p:cNvPr>
          <p:cNvSpPr txBox="1">
            <a:spLocks/>
          </p:cNvSpPr>
          <p:nvPr/>
        </p:nvSpPr>
        <p:spPr>
          <a:xfrm>
            <a:off x="4886582" y="4900039"/>
            <a:ext cx="2292242" cy="504055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Source image</a:t>
            </a:r>
            <a:endParaRPr lang="en-US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CB0EEBC-124D-48A0-8206-BB34CB8461F0}"/>
              </a:ext>
            </a:extLst>
          </p:cNvPr>
          <p:cNvSpPr txBox="1">
            <a:spLocks/>
          </p:cNvSpPr>
          <p:nvPr/>
        </p:nvSpPr>
        <p:spPr>
          <a:xfrm>
            <a:off x="9036503" y="4916411"/>
            <a:ext cx="2292242" cy="504055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Output image</a:t>
            </a:r>
            <a:endParaRPr lang="en-US" b="1" dirty="0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5D27398-D1AC-4FFB-A414-24836AAE9B6B}"/>
              </a:ext>
            </a:extLst>
          </p:cNvPr>
          <p:cNvSpPr/>
          <p:nvPr/>
        </p:nvSpPr>
        <p:spPr>
          <a:xfrm>
            <a:off x="7584153" y="3033363"/>
            <a:ext cx="1080120" cy="64807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975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E10E74-C3B1-4619-AA14-747ABEF6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74638"/>
            <a:ext cx="12188824" cy="77809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</a:rPr>
              <a:t>HEMATOXYLIN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287960-DEA3-41A0-B6A8-7B3824135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66" y="1052737"/>
            <a:ext cx="12336238" cy="15539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Estimate the stain 3x3 separation matrix M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0070C0"/>
                </a:solidFill>
              </a:rPr>
              <a:t> STAIN </a:t>
            </a:r>
            <a:r>
              <a:rPr lang="it-IT" sz="2400" b="1" dirty="0">
                <a:solidFill>
                  <a:srgbClr val="0070C0"/>
                </a:solidFill>
              </a:rPr>
              <a:t>COLOUR DESCRIPTOR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2400" b="1" dirty="0">
                <a:solidFill>
                  <a:srgbClr val="0070C0"/>
                </a:solidFill>
              </a:rPr>
              <a:t>DECONVOLVE THE IMAGE </a:t>
            </a:r>
            <a:r>
              <a:rPr lang="it-IT" sz="2400" b="1" dirty="0">
                <a:sym typeface="Wingdings" panose="05000000000000000000" pitchFamily="2" charset="2"/>
              </a:rPr>
              <a:t></a:t>
            </a:r>
            <a:r>
              <a:rPr lang="it-IT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it-IT" sz="2400" b="1" dirty="0" err="1"/>
              <a:t>using</a:t>
            </a:r>
            <a:r>
              <a:rPr lang="it-IT" sz="2400" b="1" dirty="0"/>
              <a:t> M to </a:t>
            </a:r>
            <a:r>
              <a:rPr lang="it-IT" sz="2400" b="1" dirty="0" err="1"/>
              <a:t>obtain</a:t>
            </a:r>
            <a:r>
              <a:rPr lang="it-IT" sz="2400" b="1" dirty="0"/>
              <a:t> the </a:t>
            </a:r>
            <a:r>
              <a:rPr lang="it-IT" sz="2400" b="1" dirty="0" err="1"/>
              <a:t>stains</a:t>
            </a:r>
            <a:r>
              <a:rPr lang="it-IT" sz="2400" b="1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2400" b="1" dirty="0">
                <a:solidFill>
                  <a:srgbClr val="0070C0"/>
                </a:solidFill>
              </a:rPr>
              <a:t> </a:t>
            </a:r>
            <a:r>
              <a:rPr lang="it-IT" sz="2400" b="1" dirty="0" err="1"/>
              <a:t>Convert</a:t>
            </a:r>
            <a:r>
              <a:rPr lang="it-IT" sz="2400" b="1" dirty="0"/>
              <a:t> the </a:t>
            </a:r>
            <a:r>
              <a:rPr lang="it-IT" sz="2400" b="1" dirty="0">
                <a:solidFill>
                  <a:srgbClr val="0070C0"/>
                </a:solidFill>
              </a:rPr>
              <a:t>FIRST STAIN CHANNEL C(:,1) </a:t>
            </a:r>
            <a:r>
              <a:rPr lang="en-US" sz="2400" b="1" dirty="0">
                <a:solidFill>
                  <a:srgbClr val="0070C0"/>
                </a:solidFill>
              </a:rPr>
              <a:t>TO</a:t>
            </a:r>
            <a:r>
              <a:rPr lang="it-IT" sz="2400" b="1" dirty="0">
                <a:solidFill>
                  <a:srgbClr val="0070C0"/>
                </a:solidFill>
              </a:rPr>
              <a:t> A COLOR IMAGE</a:t>
            </a:r>
          </a:p>
          <a:p>
            <a:pPr>
              <a:buFont typeface="Wingdings" panose="05000000000000000000" pitchFamily="2" charset="2"/>
              <a:buChar char="v"/>
            </a:pPr>
            <a:endParaRPr lang="it-IT" sz="2400" b="1" dirty="0">
              <a:solidFill>
                <a:srgbClr val="0070C0"/>
              </a:solidFill>
            </a:endParaRPr>
          </a:p>
          <a:p>
            <a:endParaRPr lang="en-US" sz="2400" b="1" dirty="0"/>
          </a:p>
        </p:txBody>
      </p:sp>
      <p:pic>
        <p:nvPicPr>
          <p:cNvPr id="5" name="Immagine 4" descr="Immagine che contiene cibo&#10;&#10;Descrizione generata con affidabilità elevata">
            <a:extLst>
              <a:ext uri="{FF2B5EF4-FFF2-40B4-BE49-F238E27FC236}">
                <a16:creationId xmlns:a16="http://schemas.microsoft.com/office/drawing/2014/main" id="{2B752176-0990-41C3-AD41-48AD63E72E2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46" y="2513925"/>
            <a:ext cx="3920400" cy="3920400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ACCD003-E022-4525-A8B2-5431EDA27041}"/>
              </a:ext>
            </a:extLst>
          </p:cNvPr>
          <p:cNvSpPr txBox="1">
            <a:spLocks/>
          </p:cNvSpPr>
          <p:nvPr/>
        </p:nvSpPr>
        <p:spPr>
          <a:xfrm>
            <a:off x="1858039" y="6434326"/>
            <a:ext cx="2419048" cy="504055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Input image</a:t>
            </a:r>
            <a:endParaRPr lang="en-US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5DB9063-6871-4D8D-B674-A1DE4905B51E}"/>
              </a:ext>
            </a:extLst>
          </p:cNvPr>
          <p:cNvSpPr txBox="1">
            <a:spLocks/>
          </p:cNvSpPr>
          <p:nvPr/>
        </p:nvSpPr>
        <p:spPr>
          <a:xfrm>
            <a:off x="7756967" y="6434325"/>
            <a:ext cx="2297004" cy="504055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Output image</a:t>
            </a:r>
            <a:endParaRPr lang="en-US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03A401-B132-42C8-A440-20ABE80C0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68" y="2513925"/>
            <a:ext cx="3920400" cy="39204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BF7A5F88-AD46-46B2-92FB-5B19D62C3DF0}"/>
              </a:ext>
            </a:extLst>
          </p:cNvPr>
          <p:cNvSpPr/>
          <p:nvPr/>
        </p:nvSpPr>
        <p:spPr>
          <a:xfrm>
            <a:off x="5567604" y="4153685"/>
            <a:ext cx="1080120" cy="64807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81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A2F22E-C836-44CC-AC6E-71427D99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-14614"/>
            <a:ext cx="12149385" cy="706091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>
                <a:latin typeface="+mn-lt"/>
              </a:rPr>
              <a:t>WORKFLOW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0D810FD-285D-4857-8C47-165782A91719}"/>
              </a:ext>
            </a:extLst>
          </p:cNvPr>
          <p:cNvSpPr/>
          <p:nvPr/>
        </p:nvSpPr>
        <p:spPr>
          <a:xfrm>
            <a:off x="834587" y="404665"/>
            <a:ext cx="1881867" cy="151338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</a:rPr>
              <a:t>RGB</a:t>
            </a:r>
          </a:p>
          <a:p>
            <a:pPr algn="ctr"/>
            <a:r>
              <a:rPr lang="it-IT" sz="2800" b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D930F72-9656-416E-AF06-BF98C6DEFD4F}"/>
              </a:ext>
            </a:extLst>
          </p:cNvPr>
          <p:cNvSpPr/>
          <p:nvPr/>
        </p:nvSpPr>
        <p:spPr>
          <a:xfrm>
            <a:off x="39484" y="2763089"/>
            <a:ext cx="3604561" cy="2065362"/>
          </a:xfrm>
          <a:prstGeom prst="round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IMAGES </a:t>
            </a:r>
          </a:p>
          <a:p>
            <a:pPr algn="ctr"/>
            <a:r>
              <a:rPr lang="it-IT" sz="2600" b="1" dirty="0">
                <a:solidFill>
                  <a:srgbClr val="0070C0"/>
                </a:solidFill>
              </a:rPr>
              <a:t>PRE-PROCESSING</a:t>
            </a:r>
            <a:r>
              <a:rPr lang="it-IT" sz="26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1" dirty="0">
                <a:solidFill>
                  <a:schemeClr val="tx1"/>
                </a:solidFill>
              </a:rPr>
              <a:t>Additional </a:t>
            </a:r>
            <a:r>
              <a:rPr lang="it-IT" sz="2600" b="1" u="sng" dirty="0">
                <a:solidFill>
                  <a:srgbClr val="FF0000"/>
                </a:solidFill>
              </a:rPr>
              <a:t>DATASETS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1" u="sng" dirty="0">
                <a:solidFill>
                  <a:srgbClr val="FF0000"/>
                </a:solidFill>
              </a:rPr>
              <a:t>CROP</a:t>
            </a:r>
            <a:r>
              <a:rPr lang="it-IT" sz="2600" b="1" dirty="0">
                <a:solidFill>
                  <a:schemeClr val="tx1"/>
                </a:solidFill>
              </a:rPr>
              <a:t> of the images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EB162A-AA39-4A04-9575-AA1273643DBC}"/>
              </a:ext>
            </a:extLst>
          </p:cNvPr>
          <p:cNvSpPr/>
          <p:nvPr/>
        </p:nvSpPr>
        <p:spPr>
          <a:xfrm>
            <a:off x="3670733" y="4725144"/>
            <a:ext cx="2448267" cy="1993660"/>
          </a:xfrm>
          <a:prstGeom prst="round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FEATURES EXTRACTION: </a:t>
            </a:r>
            <a:r>
              <a:rPr lang="it-IT" sz="2800" b="1" u="sng" dirty="0">
                <a:solidFill>
                  <a:srgbClr val="FF0000"/>
                </a:solidFill>
              </a:rPr>
              <a:t>BAG OF FEATURES</a:t>
            </a:r>
            <a:endParaRPr lang="it-IT" sz="2600" b="1" u="sng" dirty="0">
              <a:solidFill>
                <a:srgbClr val="FF0000"/>
              </a:solidFill>
            </a:endParaRPr>
          </a:p>
        </p:txBody>
      </p:sp>
      <p:sp>
        <p:nvSpPr>
          <p:cNvPr id="11" name="Rettangolo con angoli arrotondati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51CEEE0-46DF-410E-AF57-5E00C1CC0D57}"/>
              </a:ext>
            </a:extLst>
          </p:cNvPr>
          <p:cNvSpPr/>
          <p:nvPr/>
        </p:nvSpPr>
        <p:spPr>
          <a:xfrm>
            <a:off x="4145775" y="994694"/>
            <a:ext cx="3201723" cy="1656184"/>
          </a:xfrm>
          <a:prstGeom prst="round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FEATURES EXTRACTION: </a:t>
            </a:r>
          </a:p>
          <a:p>
            <a:pPr algn="ctr"/>
            <a:r>
              <a:rPr lang="it-IT" sz="2600" b="1" u="sng" dirty="0">
                <a:solidFill>
                  <a:srgbClr val="FF000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PRE-TRAINED CNN</a:t>
            </a:r>
            <a:endParaRPr lang="it-IT" sz="2600" b="1" u="sng" dirty="0">
              <a:solidFill>
                <a:srgbClr val="FF0000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646876-B93A-428A-9229-8A1CEECE2DE3}"/>
              </a:ext>
            </a:extLst>
          </p:cNvPr>
          <p:cNvSpPr/>
          <p:nvPr/>
        </p:nvSpPr>
        <p:spPr>
          <a:xfrm>
            <a:off x="6567218" y="5445689"/>
            <a:ext cx="2782842" cy="898055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CLASSIFICATION: </a:t>
            </a:r>
            <a:r>
              <a:rPr lang="it-IT" sz="2800" b="1" u="sng" dirty="0">
                <a:solidFill>
                  <a:srgbClr val="FF0000"/>
                </a:solidFill>
              </a:rPr>
              <a:t>SVM</a:t>
            </a:r>
            <a:endParaRPr lang="it-IT" sz="2600" u="sng" dirty="0">
              <a:solidFill>
                <a:srgbClr val="FF0000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9974566-0CB3-466F-984E-6602B5D8019C}"/>
              </a:ext>
            </a:extLst>
          </p:cNvPr>
          <p:cNvSpPr/>
          <p:nvPr/>
        </p:nvSpPr>
        <p:spPr>
          <a:xfrm>
            <a:off x="7849227" y="963285"/>
            <a:ext cx="4202965" cy="165618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DIMENSIONALITY REDUCTION:</a:t>
            </a:r>
          </a:p>
          <a:p>
            <a:pPr algn="ctr"/>
            <a:r>
              <a:rPr lang="it-IT" sz="2800" b="1" u="sng" dirty="0">
                <a:solidFill>
                  <a:srgbClr val="FF0000"/>
                </a:solidFill>
              </a:rPr>
              <a:t>t-SNE, PCA, LDA, NNMF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CEA3451-08DB-4395-BCC0-2F88E90ABB74}"/>
              </a:ext>
            </a:extLst>
          </p:cNvPr>
          <p:cNvSpPr/>
          <p:nvPr/>
        </p:nvSpPr>
        <p:spPr>
          <a:xfrm>
            <a:off x="8652842" y="3069529"/>
            <a:ext cx="3547707" cy="136046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CLASSIFICATION:</a:t>
            </a:r>
          </a:p>
          <a:p>
            <a:pPr algn="ctr"/>
            <a:r>
              <a:rPr lang="it-IT" sz="2800" b="1" u="sng" dirty="0">
                <a:solidFill>
                  <a:srgbClr val="FF0000"/>
                </a:solidFill>
              </a:rPr>
              <a:t>SVM, Random Forest, Naive Bayes, k-NN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020450F-68B5-49AD-B20A-12029C88ED7F}"/>
              </a:ext>
            </a:extLst>
          </p:cNvPr>
          <p:cNvSpPr/>
          <p:nvPr/>
        </p:nvSpPr>
        <p:spPr>
          <a:xfrm>
            <a:off x="9798280" y="5001373"/>
            <a:ext cx="2402268" cy="1796109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COMPARING RESULTS</a:t>
            </a:r>
          </a:p>
        </p:txBody>
      </p:sp>
      <p:sp>
        <p:nvSpPr>
          <p:cNvPr id="42" name="Freccia curva 41">
            <a:extLst>
              <a:ext uri="{FF2B5EF4-FFF2-40B4-BE49-F238E27FC236}">
                <a16:creationId xmlns:a16="http://schemas.microsoft.com/office/drawing/2014/main" id="{D412F464-640C-437F-BF33-AB96EFED111B}"/>
              </a:ext>
            </a:extLst>
          </p:cNvPr>
          <p:cNvSpPr/>
          <p:nvPr/>
        </p:nvSpPr>
        <p:spPr>
          <a:xfrm flipV="1">
            <a:off x="1487489" y="4828452"/>
            <a:ext cx="2156557" cy="1336853"/>
          </a:xfrm>
          <a:prstGeom prst="ben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338C4395-BEA1-4329-A928-4734838AA51F}"/>
              </a:ext>
            </a:extLst>
          </p:cNvPr>
          <p:cNvSpPr/>
          <p:nvPr/>
        </p:nvSpPr>
        <p:spPr>
          <a:xfrm>
            <a:off x="1487488" y="1918051"/>
            <a:ext cx="576064" cy="845038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5" name="Freccia curva 44">
            <a:extLst>
              <a:ext uri="{FF2B5EF4-FFF2-40B4-BE49-F238E27FC236}">
                <a16:creationId xmlns:a16="http://schemas.microsoft.com/office/drawing/2014/main" id="{BA213BA0-8E8D-4E94-B108-1F5452C135FA}"/>
              </a:ext>
            </a:extLst>
          </p:cNvPr>
          <p:cNvSpPr/>
          <p:nvPr/>
        </p:nvSpPr>
        <p:spPr>
          <a:xfrm rot="16200000" flipV="1">
            <a:off x="4132506" y="2188916"/>
            <a:ext cx="1360460" cy="2278496"/>
          </a:xfrm>
          <a:prstGeom prst="ben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6" name="Freccia a destra 45">
            <a:extLst>
              <a:ext uri="{FF2B5EF4-FFF2-40B4-BE49-F238E27FC236}">
                <a16:creationId xmlns:a16="http://schemas.microsoft.com/office/drawing/2014/main" id="{7AC72651-45DF-4F48-A5F6-C0D916E6D811}"/>
              </a:ext>
            </a:extLst>
          </p:cNvPr>
          <p:cNvSpPr/>
          <p:nvPr/>
        </p:nvSpPr>
        <p:spPr>
          <a:xfrm>
            <a:off x="7347498" y="1628800"/>
            <a:ext cx="501729" cy="576064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CC7BEC24-1429-4AB4-AACC-BD71B582F6E9}"/>
              </a:ext>
            </a:extLst>
          </p:cNvPr>
          <p:cNvSpPr/>
          <p:nvPr/>
        </p:nvSpPr>
        <p:spPr>
          <a:xfrm>
            <a:off x="9984433" y="2647935"/>
            <a:ext cx="720081" cy="421595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in giù 47">
            <a:extLst>
              <a:ext uri="{FF2B5EF4-FFF2-40B4-BE49-F238E27FC236}">
                <a16:creationId xmlns:a16="http://schemas.microsoft.com/office/drawing/2014/main" id="{FBCDFFC4-BBA0-46D6-B818-ADBB9B53AA73}"/>
              </a:ext>
            </a:extLst>
          </p:cNvPr>
          <p:cNvSpPr/>
          <p:nvPr/>
        </p:nvSpPr>
        <p:spPr>
          <a:xfrm>
            <a:off x="10704514" y="4429991"/>
            <a:ext cx="576063" cy="567530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a destra 48">
            <a:extLst>
              <a:ext uri="{FF2B5EF4-FFF2-40B4-BE49-F238E27FC236}">
                <a16:creationId xmlns:a16="http://schemas.microsoft.com/office/drawing/2014/main" id="{9E691669-2550-4381-BA08-EFE9FB082DAC}"/>
              </a:ext>
            </a:extLst>
          </p:cNvPr>
          <p:cNvSpPr/>
          <p:nvPr/>
        </p:nvSpPr>
        <p:spPr>
          <a:xfrm>
            <a:off x="6119000" y="5721974"/>
            <a:ext cx="409049" cy="443330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a destra 49">
            <a:extLst>
              <a:ext uri="{FF2B5EF4-FFF2-40B4-BE49-F238E27FC236}">
                <a16:creationId xmlns:a16="http://schemas.microsoft.com/office/drawing/2014/main" id="{ACEF04BC-9C84-494B-BD9A-FFF3D86A0B4C}"/>
              </a:ext>
            </a:extLst>
          </p:cNvPr>
          <p:cNvSpPr/>
          <p:nvPr/>
        </p:nvSpPr>
        <p:spPr>
          <a:xfrm>
            <a:off x="9350061" y="5721974"/>
            <a:ext cx="448219" cy="443330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468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8F8306A-83AB-4984-B61C-23266E33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91597"/>
            <a:ext cx="12188824" cy="804669"/>
          </a:xfrm>
        </p:spPr>
        <p:txBody>
          <a:bodyPr>
            <a:normAutofit/>
          </a:bodyPr>
          <a:lstStyle/>
          <a:p>
            <a:pPr algn="ctr"/>
            <a:r>
              <a:rPr lang="en-US" sz="4800" b="1" u="sng" dirty="0">
                <a:latin typeface="+mn-lt"/>
              </a:rPr>
              <a:t>FEATURES EXTRACTION using CNN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5B3CDA-BEA5-4CB6-9C13-904E1CEEBCD0}"/>
              </a:ext>
            </a:extLst>
          </p:cNvPr>
          <p:cNvSpPr txBox="1"/>
          <p:nvPr/>
        </p:nvSpPr>
        <p:spPr>
          <a:xfrm>
            <a:off x="1220778" y="1628800"/>
            <a:ext cx="47312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3200" b="1" dirty="0"/>
              <a:t>PRE-TRAINED MODES: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0070C0"/>
                </a:solidFill>
              </a:rPr>
              <a:t>AlexNet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0070C0"/>
                </a:solidFill>
              </a:rPr>
              <a:t>GoogLeNet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0070C0"/>
                </a:solidFill>
              </a:rPr>
              <a:t>VGG-16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0070C0"/>
                </a:solidFill>
              </a:rPr>
              <a:t>Inception-v3</a:t>
            </a:r>
          </a:p>
          <a:p>
            <a:endParaRPr lang="it-IT" sz="3200" b="1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0E7FCB-19BA-489F-AF83-A05088E4A3C2}"/>
              </a:ext>
            </a:extLst>
          </p:cNvPr>
          <p:cNvSpPr txBox="1"/>
          <p:nvPr/>
        </p:nvSpPr>
        <p:spPr>
          <a:xfrm>
            <a:off x="5961553" y="1628801"/>
            <a:ext cx="51125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3200" b="1" dirty="0"/>
              <a:t>FRAMEWORKS: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0070C0"/>
                </a:solidFill>
              </a:rPr>
              <a:t>Caffe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0070C0"/>
                </a:solidFill>
              </a:rPr>
              <a:t>Keras  backend</a:t>
            </a:r>
          </a:p>
          <a:p>
            <a:r>
              <a:rPr lang="it-IT" sz="3200" b="1" dirty="0">
                <a:solidFill>
                  <a:srgbClr val="0070C0"/>
                </a:solidFill>
              </a:rPr>
              <a:t>     Tensorflow</a:t>
            </a:r>
          </a:p>
          <a:p>
            <a:endParaRPr lang="it-IT" sz="3200" b="1" dirty="0">
              <a:solidFill>
                <a:srgbClr val="FFFF00"/>
              </a:solidFill>
            </a:endParaRPr>
          </a:p>
          <a:p>
            <a:endParaRPr lang="it-IT" sz="3200" b="1" dirty="0">
              <a:solidFill>
                <a:srgbClr val="FFFF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3200" b="1" dirty="0"/>
              <a:t>Weights from </a:t>
            </a:r>
            <a:r>
              <a:rPr lang="it-IT" sz="3200" b="1" dirty="0">
                <a:solidFill>
                  <a:srgbClr val="0070C0"/>
                </a:solidFill>
              </a:rPr>
              <a:t>ImageNet</a:t>
            </a:r>
          </a:p>
          <a:p>
            <a:endParaRPr lang="it-IT" sz="3200" b="1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CC9919D-CD27-4895-A8F9-25B248FE1D8F}"/>
              </a:ext>
            </a:extLst>
          </p:cNvPr>
          <p:cNvSpPr/>
          <p:nvPr/>
        </p:nvSpPr>
        <p:spPr>
          <a:xfrm>
            <a:off x="1220472" y="5732883"/>
            <a:ext cx="8303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Using </a:t>
            </a:r>
            <a:r>
              <a:rPr lang="en-US" sz="3200" b="1" dirty="0">
                <a:solidFill>
                  <a:srgbClr val="0070C0"/>
                </a:solidFill>
              </a:rPr>
              <a:t>FeaturesExtraction_GUI.py</a:t>
            </a:r>
            <a:r>
              <a:rPr lang="en-US" sz="3200" b="1" dirty="0"/>
              <a:t>.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4F77AD7-8F21-450A-9F14-3D09ED61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3" y="1845791"/>
            <a:ext cx="2277989" cy="18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9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i multimediali online 4">
            <a:hlinkClick r:id="" action="ppaction://media"/>
            <a:extLst>
              <a:ext uri="{FF2B5EF4-FFF2-40B4-BE49-F238E27FC236}">
                <a16:creationId xmlns:a16="http://schemas.microsoft.com/office/drawing/2014/main" id="{B5C407BF-B4B8-4BA6-8DCA-E6118D6AEFD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99456" y="1091645"/>
            <a:ext cx="10081120" cy="567063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E4B394-3CB5-4A7A-9B84-DA683A51CAB6}"/>
              </a:ext>
            </a:extLst>
          </p:cNvPr>
          <p:cNvSpPr txBox="1"/>
          <p:nvPr/>
        </p:nvSpPr>
        <p:spPr>
          <a:xfrm>
            <a:off x="1589" y="260649"/>
            <a:ext cx="1218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/>
              <a:t>DEMO FeaturesExtraction_GUI.py</a:t>
            </a:r>
          </a:p>
        </p:txBody>
      </p:sp>
    </p:spTree>
    <p:extLst>
      <p:ext uri="{BB962C8B-B14F-4D97-AF65-F5344CB8AC3E}">
        <p14:creationId xmlns:p14="http://schemas.microsoft.com/office/powerpoint/2010/main" val="96859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742D8A-D7B8-4B89-A654-158D38BDB07D}"/>
              </a:ext>
            </a:extLst>
          </p:cNvPr>
          <p:cNvSpPr txBox="1"/>
          <p:nvPr/>
        </p:nvSpPr>
        <p:spPr>
          <a:xfrm>
            <a:off x="651315" y="1604557"/>
            <a:ext cx="5570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22 layers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52E4C0-3DD2-47C3-9C3E-F38DF924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957" y="0"/>
            <a:ext cx="6902523" cy="601113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5EBD33-CDF9-4F38-A383-CE41DFD5CF84}"/>
              </a:ext>
            </a:extLst>
          </p:cNvPr>
          <p:cNvSpPr txBox="1"/>
          <p:nvPr/>
        </p:nvSpPr>
        <p:spPr>
          <a:xfrm>
            <a:off x="640227" y="5182598"/>
            <a:ext cx="1872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it-IT" sz="2800" b="1" dirty="0"/>
              <a:t>Input: </a:t>
            </a:r>
          </a:p>
          <a:p>
            <a:pPr algn="ctr"/>
            <a:r>
              <a:rPr lang="it-IT" sz="2800" b="1" dirty="0">
                <a:solidFill>
                  <a:srgbClr val="0070C0"/>
                </a:solidFill>
              </a:rPr>
              <a:t>224x224x3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374DA035-AA87-4691-BCB4-0B2E0D6E1EE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512435" y="5659651"/>
            <a:ext cx="813588" cy="1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1D47AE-1F0D-4764-8CC1-7E6A79A6BB70}"/>
              </a:ext>
            </a:extLst>
          </p:cNvPr>
          <p:cNvSpPr txBox="1"/>
          <p:nvPr/>
        </p:nvSpPr>
        <p:spPr>
          <a:xfrm>
            <a:off x="3326023" y="4967153"/>
            <a:ext cx="26069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/>
              <a:t>Images are</a:t>
            </a:r>
          </a:p>
          <a:p>
            <a:pPr algn="ctr"/>
            <a:r>
              <a:rPr lang="it-IT" sz="2800" b="1" dirty="0">
                <a:solidFill>
                  <a:srgbClr val="0070C0"/>
                </a:solidFill>
              </a:rPr>
              <a:t>cropped</a:t>
            </a:r>
            <a:r>
              <a:rPr lang="it-IT" sz="2800" b="1" dirty="0"/>
              <a:t> to this </a:t>
            </a:r>
          </a:p>
          <a:p>
            <a:pPr algn="ctr"/>
            <a:r>
              <a:rPr lang="it-IT" sz="2800" b="1" dirty="0"/>
              <a:t>dimension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8E2ABAE-0F6E-484F-8035-8AA30BF4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60648"/>
            <a:ext cx="12188825" cy="661888"/>
          </a:xfrm>
        </p:spPr>
        <p:txBody>
          <a:bodyPr>
            <a:noAutofit/>
          </a:bodyPr>
          <a:lstStyle/>
          <a:p>
            <a:pPr algn="ctr"/>
            <a:r>
              <a:rPr lang="it-IT" sz="4800" b="1" u="sng" dirty="0">
                <a:latin typeface="+mn-lt"/>
              </a:rPr>
              <a:t>GoogLeNet</a:t>
            </a:r>
          </a:p>
        </p:txBody>
      </p:sp>
    </p:spTree>
    <p:extLst>
      <p:ext uri="{BB962C8B-B14F-4D97-AF65-F5344CB8AC3E}">
        <p14:creationId xmlns:p14="http://schemas.microsoft.com/office/powerpoint/2010/main" val="137598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B0F891-27C3-4B9A-990B-76E1EFC1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503124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4A06B31-2AC3-47C7-9EF3-58C4B107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704" y="5877273"/>
            <a:ext cx="12186960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9A4DB6-238D-44B2-B87E-61D8233F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3" y="80629"/>
            <a:ext cx="12503124" cy="86409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latin typeface="+mn-lt"/>
              </a:rPr>
              <a:t>VISUALIZING ACTIVATIONS</a:t>
            </a:r>
            <a:endParaRPr lang="it-IT" sz="3600" b="1" dirty="0"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6A6FD57-3658-418C-9F5A-2C3D2C966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93424"/>
            <a:ext cx="2438400" cy="2438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E1DA47A-202B-4058-9FDE-825508E1F563}"/>
              </a:ext>
            </a:extLst>
          </p:cNvPr>
          <p:cNvSpPr txBox="1"/>
          <p:nvPr/>
        </p:nvSpPr>
        <p:spPr>
          <a:xfrm>
            <a:off x="983432" y="4616461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INPUT [224x224x3]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142545-2869-45CD-AB71-0AA98FA5FE1B}"/>
              </a:ext>
            </a:extLst>
          </p:cNvPr>
          <p:cNvSpPr txBox="1"/>
          <p:nvPr/>
        </p:nvSpPr>
        <p:spPr>
          <a:xfrm>
            <a:off x="8401742" y="3429000"/>
            <a:ext cx="4205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Inception_4a_output</a:t>
            </a:r>
          </a:p>
          <a:p>
            <a:pPr algn="ctr"/>
            <a:r>
              <a:rPr lang="it-IT" sz="2800" b="1" dirty="0"/>
              <a:t>[14x14x512]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51A2C0-E9FC-4855-AE0F-1D8EFCE009C2}"/>
              </a:ext>
            </a:extLst>
          </p:cNvPr>
          <p:cNvSpPr txBox="1"/>
          <p:nvPr/>
        </p:nvSpPr>
        <p:spPr>
          <a:xfrm>
            <a:off x="5231904" y="5831686"/>
            <a:ext cx="2952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CONV2/3x3 [56x56x192]</a:t>
            </a:r>
          </a:p>
        </p:txBody>
      </p:sp>
      <p:pic>
        <p:nvPicPr>
          <p:cNvPr id="8" name="Immagine 7" descr="Immagine che contiene scuro&#10;&#10;Descrizione generata con affidabilità elevata">
            <a:extLst>
              <a:ext uri="{FF2B5EF4-FFF2-40B4-BE49-F238E27FC236}">
                <a16:creationId xmlns:a16="http://schemas.microsoft.com/office/drawing/2014/main" id="{9399F530-301F-42B7-B25B-AE1A67640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614" y="1109138"/>
            <a:ext cx="4581128" cy="458112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8AC9959-68E4-4EE8-B4F4-2BC8A9A03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22" y="836712"/>
            <a:ext cx="2668234" cy="266823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0A5F4C9-BE28-4522-BC9E-8822F7152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0169" y="4293097"/>
            <a:ext cx="2612837" cy="24393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A3063DA-2AA4-438B-868D-8CB1A16F505C}"/>
              </a:ext>
            </a:extLst>
          </p:cNvPr>
          <p:cNvCxnSpPr>
            <a:endCxn id="16" idx="2"/>
          </p:cNvCxnSpPr>
          <p:nvPr/>
        </p:nvCxnSpPr>
        <p:spPr>
          <a:xfrm>
            <a:off x="5519936" y="4941169"/>
            <a:ext cx="3250232" cy="571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8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10D7AA-D919-41E9-AED4-067E842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016"/>
            <a:ext cx="12160701" cy="661888"/>
          </a:xfrm>
        </p:spPr>
        <p:txBody>
          <a:bodyPr>
            <a:noAutofit/>
          </a:bodyPr>
          <a:lstStyle/>
          <a:p>
            <a:pPr algn="ctr"/>
            <a:r>
              <a:rPr lang="it-IT" sz="4800" b="1" u="sng" dirty="0">
                <a:latin typeface="+mn-lt"/>
              </a:rPr>
              <a:t>Inception-v3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D41728E-D7D7-4DD0-A003-FCDDE0C4AC35}"/>
              </a:ext>
            </a:extLst>
          </p:cNvPr>
          <p:cNvSpPr txBox="1"/>
          <p:nvPr/>
        </p:nvSpPr>
        <p:spPr>
          <a:xfrm>
            <a:off x="1589" y="2119041"/>
            <a:ext cx="12045387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solidFill>
                <a:srgbClr val="0070C0"/>
              </a:solidFill>
              <a:highlight>
                <a:srgbClr val="FFFF00"/>
              </a:highlight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120F75B-ED7F-4BD5-81A6-1D0B380ADE36}"/>
              </a:ext>
            </a:extLst>
          </p:cNvPr>
          <p:cNvSpPr/>
          <p:nvPr/>
        </p:nvSpPr>
        <p:spPr>
          <a:xfrm>
            <a:off x="407369" y="1902633"/>
            <a:ext cx="2427257" cy="1152128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tx1"/>
                </a:solidFill>
              </a:rPr>
              <a:t>GoogLeNet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E689E16-BDC2-4631-A16F-6692D4EC4E09}"/>
              </a:ext>
            </a:extLst>
          </p:cNvPr>
          <p:cNvSpPr/>
          <p:nvPr/>
        </p:nvSpPr>
        <p:spPr>
          <a:xfrm>
            <a:off x="3359698" y="1902633"/>
            <a:ext cx="2427257" cy="1152128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tx1"/>
                </a:solidFill>
              </a:rPr>
              <a:t>Inception-v1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FC7F3BD-6D0F-4DD6-90E5-3102113FB68F}"/>
              </a:ext>
            </a:extLst>
          </p:cNvPr>
          <p:cNvSpPr/>
          <p:nvPr/>
        </p:nvSpPr>
        <p:spPr>
          <a:xfrm>
            <a:off x="6312027" y="1902633"/>
            <a:ext cx="2427257" cy="1152128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tx1"/>
                </a:solidFill>
              </a:rPr>
              <a:t>Inception-v2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75427A5-80B6-4B84-B5FA-30AF41302220}"/>
              </a:ext>
            </a:extLst>
          </p:cNvPr>
          <p:cNvSpPr/>
          <p:nvPr/>
        </p:nvSpPr>
        <p:spPr>
          <a:xfrm>
            <a:off x="9177164" y="1902633"/>
            <a:ext cx="2427257" cy="1152128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tx1"/>
                </a:solidFill>
              </a:rPr>
              <a:t>Inception-v3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C2256D8-B767-49B5-9890-4DADC50A902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34625" y="2478697"/>
            <a:ext cx="525072" cy="0"/>
          </a:xfrm>
          <a:prstGeom prst="straightConnector1">
            <a:avLst/>
          </a:prstGeom>
          <a:ln w="920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0A4141E-193D-48B5-A0D2-53477F8E2CE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786954" y="2478697"/>
            <a:ext cx="525072" cy="0"/>
          </a:xfrm>
          <a:prstGeom prst="straightConnector1">
            <a:avLst/>
          </a:prstGeom>
          <a:ln w="920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F31D31D-3C23-417E-8A71-BE9BA27C0DC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739283" y="2478697"/>
            <a:ext cx="437880" cy="0"/>
          </a:xfrm>
          <a:prstGeom prst="straightConnector1">
            <a:avLst/>
          </a:prstGeom>
          <a:ln w="920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A98DCED-EAED-45C7-A1A5-A3D7EB15E47A}"/>
              </a:ext>
            </a:extLst>
          </p:cNvPr>
          <p:cNvSpPr txBox="1"/>
          <p:nvPr/>
        </p:nvSpPr>
        <p:spPr>
          <a:xfrm>
            <a:off x="2891678" y="4393935"/>
            <a:ext cx="1872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it-IT" sz="2800" b="1" dirty="0"/>
              <a:t>Input: </a:t>
            </a:r>
          </a:p>
          <a:p>
            <a:pPr algn="ctr"/>
            <a:r>
              <a:rPr lang="it-IT" sz="2800" b="1" dirty="0">
                <a:solidFill>
                  <a:srgbClr val="0070C0"/>
                </a:solidFill>
              </a:rPr>
              <a:t>299x299x3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7E824D32-0D68-4CEE-8893-5900AA62A332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4763887" y="4870988"/>
            <a:ext cx="1548139" cy="1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D04DAA0-0DEB-4324-BACE-B2EEA2AEDA24}"/>
              </a:ext>
            </a:extLst>
          </p:cNvPr>
          <p:cNvSpPr txBox="1"/>
          <p:nvPr/>
        </p:nvSpPr>
        <p:spPr>
          <a:xfrm>
            <a:off x="6312026" y="4178490"/>
            <a:ext cx="23376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/>
              <a:t>Images are</a:t>
            </a:r>
          </a:p>
          <a:p>
            <a:pPr algn="ctr"/>
            <a:r>
              <a:rPr lang="it-IT" sz="2800" b="1" dirty="0">
                <a:solidFill>
                  <a:srgbClr val="0070C0"/>
                </a:solidFill>
              </a:rPr>
              <a:t>resized </a:t>
            </a:r>
            <a:r>
              <a:rPr lang="it-IT" sz="2800" b="1" dirty="0"/>
              <a:t>to this </a:t>
            </a:r>
          </a:p>
          <a:p>
            <a:pPr algn="ctr"/>
            <a:r>
              <a:rPr lang="it-IT" sz="2800" b="1" dirty="0"/>
              <a:t>dimension</a:t>
            </a:r>
          </a:p>
        </p:txBody>
      </p:sp>
    </p:spTree>
    <p:extLst>
      <p:ext uri="{BB962C8B-B14F-4D97-AF65-F5344CB8AC3E}">
        <p14:creationId xmlns:p14="http://schemas.microsoft.com/office/powerpoint/2010/main" val="7940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0CE518BC-9637-4FBD-9D36-491240924A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-27384"/>
            <a:ext cx="12188825" cy="68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5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589" y="-99392"/>
            <a:ext cx="12188824" cy="1223963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4800" b="1" u="sng" dirty="0">
                <a:latin typeface="+mn-lt"/>
              </a:rPr>
              <a:t>DATASET</a:t>
            </a: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1199457" y="1268760"/>
            <a:ext cx="10360501" cy="2867238"/>
          </a:xfrm>
        </p:spPr>
        <p:txBody>
          <a:bodyPr rtlCol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it-IT" b="1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70C0"/>
                </a:solidFill>
              </a:rPr>
              <a:t>Benign Fibrosis (F)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70C0"/>
                </a:solidFill>
              </a:rPr>
              <a:t>Mesothelioma Epithelioid (ME)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70C0"/>
                </a:solidFill>
              </a:rPr>
              <a:t>Mesothelioma Sarcomatoide (MS)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5285FBA-66A3-48C9-9F93-80C0E02FA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47" y="4149286"/>
            <a:ext cx="2217709" cy="221770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6B5C9DC-CCD9-46CE-BF50-955BDBC95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64" y="4135999"/>
            <a:ext cx="2217709" cy="221770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B0D3EB6-0C42-460A-8A10-3F0E4B7FC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68" y="4147358"/>
            <a:ext cx="2219637" cy="221963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3DB4E09-8150-4669-8DAF-56A621C95AE6}"/>
              </a:ext>
            </a:extLst>
          </p:cNvPr>
          <p:cNvSpPr txBox="1"/>
          <p:nvPr/>
        </p:nvSpPr>
        <p:spPr>
          <a:xfrm>
            <a:off x="2635576" y="6353707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44944E2-7A8C-4AAF-AFAC-7BBD4215BCC8}"/>
              </a:ext>
            </a:extLst>
          </p:cNvPr>
          <p:cNvSpPr txBox="1"/>
          <p:nvPr/>
        </p:nvSpPr>
        <p:spPr>
          <a:xfrm>
            <a:off x="5720648" y="6333188"/>
            <a:ext cx="86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816DC93-A499-4556-BC1F-14E0BD7B8C46}"/>
              </a:ext>
            </a:extLst>
          </p:cNvPr>
          <p:cNvSpPr txBox="1"/>
          <p:nvPr/>
        </p:nvSpPr>
        <p:spPr>
          <a:xfrm>
            <a:off x="8935665" y="6318043"/>
            <a:ext cx="72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0598F350-A651-48F3-85CA-93863E8CC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40650"/>
              </p:ext>
            </p:extLst>
          </p:nvPr>
        </p:nvGraphicFramePr>
        <p:xfrm>
          <a:off x="6832008" y="1438739"/>
          <a:ext cx="493702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518">
                  <a:extLst>
                    <a:ext uri="{9D8B030D-6E8A-4147-A177-3AD203B41FA5}">
                      <a16:colId xmlns:a16="http://schemas.microsoft.com/office/drawing/2014/main" val="1101116874"/>
                    </a:ext>
                  </a:extLst>
                </a:gridCol>
                <a:gridCol w="1521886">
                  <a:extLst>
                    <a:ext uri="{9D8B030D-6E8A-4147-A177-3AD203B41FA5}">
                      <a16:colId xmlns:a16="http://schemas.microsoft.com/office/drawing/2014/main" val="1511710329"/>
                    </a:ext>
                  </a:extLst>
                </a:gridCol>
                <a:gridCol w="1423624">
                  <a:extLst>
                    <a:ext uri="{9D8B030D-6E8A-4147-A177-3AD203B41FA5}">
                      <a16:colId xmlns:a16="http://schemas.microsoft.com/office/drawing/2014/main" val="4055967186"/>
                    </a:ext>
                  </a:extLst>
                </a:gridCol>
              </a:tblGrid>
              <a:tr h="762467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chemeClr val="tx1"/>
                          </a:solidFill>
                        </a:rPr>
                        <a:t># Training images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chemeClr val="tx1"/>
                          </a:solidFill>
                        </a:rPr>
                        <a:t># Test images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696754"/>
                  </a:ext>
                </a:extLst>
              </a:tr>
              <a:tr h="441922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070376"/>
                  </a:ext>
                </a:extLst>
              </a:tr>
              <a:tr h="441922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527031"/>
                  </a:ext>
                </a:extLst>
              </a:tr>
              <a:tr h="441922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977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9A4DB6-238D-44B2-B87E-61D8233F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94354"/>
            <a:ext cx="12188825" cy="611754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latin typeface="+mn-lt"/>
              </a:rPr>
              <a:t>VISUALIZING ACTIVATIONS</a:t>
            </a:r>
            <a:endParaRPr lang="it-IT" sz="3600" b="1" dirty="0"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6A6FD57-3658-418C-9F5A-2C3D2C966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" y="1916450"/>
            <a:ext cx="2438400" cy="2438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E1DA47A-202B-4058-9FDE-825508E1F563}"/>
              </a:ext>
            </a:extLst>
          </p:cNvPr>
          <p:cNvSpPr txBox="1"/>
          <p:nvPr/>
        </p:nvSpPr>
        <p:spPr>
          <a:xfrm>
            <a:off x="106564" y="4375248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INPUT [299x299x3]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142545-2869-45CD-AB71-0AA98FA5FE1B}"/>
              </a:ext>
            </a:extLst>
          </p:cNvPr>
          <p:cNvSpPr txBox="1"/>
          <p:nvPr/>
        </p:nvSpPr>
        <p:spPr>
          <a:xfrm>
            <a:off x="8117241" y="3429000"/>
            <a:ext cx="4161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MIXED 8 [8x8x1280]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E989D8-C5D8-47B5-B6D3-144101A2E03B}"/>
              </a:ext>
            </a:extLst>
          </p:cNvPr>
          <p:cNvSpPr txBox="1"/>
          <p:nvPr/>
        </p:nvSpPr>
        <p:spPr>
          <a:xfrm>
            <a:off x="4015409" y="6202592"/>
            <a:ext cx="4096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MIXED 0 [35x35x256]</a:t>
            </a:r>
          </a:p>
        </p:txBody>
      </p:sp>
      <p:pic>
        <p:nvPicPr>
          <p:cNvPr id="4" name="Immagine 3" descr="Immagine che contiene bianco, nero, testo&#10;&#10;Descrizione generata con affidabilità elevata">
            <a:extLst>
              <a:ext uri="{FF2B5EF4-FFF2-40B4-BE49-F238E27FC236}">
                <a16:creationId xmlns:a16="http://schemas.microsoft.com/office/drawing/2014/main" id="{A9DA7070-7EB8-4B36-B5DD-DD166FE4C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56" y="762000"/>
            <a:ext cx="5334000" cy="5334000"/>
          </a:xfrm>
          <a:prstGeom prst="rect">
            <a:avLst/>
          </a:prstGeom>
        </p:spPr>
      </p:pic>
      <p:pic>
        <p:nvPicPr>
          <p:cNvPr id="7" name="Immagine 6" descr="Immagine che contiene fotografia, bianco, nero, persona&#10;&#10;Descrizione generata con affidabilità molto elevata">
            <a:extLst>
              <a:ext uri="{FF2B5EF4-FFF2-40B4-BE49-F238E27FC236}">
                <a16:creationId xmlns:a16="http://schemas.microsoft.com/office/drawing/2014/main" id="{7540305B-F643-4ECC-A094-149E09E4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81" y="769439"/>
            <a:ext cx="2743200" cy="27432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38916AA-15A8-47CB-ABE6-7C2788AA6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690" y="4030593"/>
            <a:ext cx="2921164" cy="27955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9B1C8A2-42F2-4B8B-BCC3-68AE5242D493}"/>
              </a:ext>
            </a:extLst>
          </p:cNvPr>
          <p:cNvCxnSpPr>
            <a:endCxn id="9" idx="2"/>
          </p:cNvCxnSpPr>
          <p:nvPr/>
        </p:nvCxnSpPr>
        <p:spPr>
          <a:xfrm>
            <a:off x="4511824" y="2276872"/>
            <a:ext cx="4103866" cy="31514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ED158D7B-24E7-4FC4-A75D-8BF2A5E5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670"/>
            <a:ext cx="12188824" cy="634083"/>
          </a:xfrm>
        </p:spPr>
        <p:txBody>
          <a:bodyPr>
            <a:noAutofit/>
          </a:bodyPr>
          <a:lstStyle/>
          <a:p>
            <a:pPr algn="ctr"/>
            <a:r>
              <a:rPr lang="it-IT" sz="4800" b="1" u="sng" dirty="0">
                <a:latin typeface="+mn-lt"/>
              </a:rPr>
              <a:t>AlexNet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C3AF5D-976B-4515-87D6-4B181D03FDE2}"/>
              </a:ext>
            </a:extLst>
          </p:cNvPr>
          <p:cNvSpPr txBox="1"/>
          <p:nvPr/>
        </p:nvSpPr>
        <p:spPr>
          <a:xfrm>
            <a:off x="4103080" y="1806719"/>
            <a:ext cx="3939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Input: </a:t>
            </a:r>
            <a:r>
              <a:rPr lang="it-IT" sz="2800" b="1" dirty="0">
                <a:solidFill>
                  <a:srgbClr val="0070C0"/>
                </a:solidFill>
              </a:rPr>
              <a:t>227x227x3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A07C6C7-C143-4EB2-8F26-83081D21C84A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6072782" y="2329939"/>
            <a:ext cx="1" cy="1036904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F3B7EBD-214B-401E-A9AD-473CBE47BFAC}"/>
              </a:ext>
            </a:extLst>
          </p:cNvPr>
          <p:cNvSpPr txBox="1"/>
          <p:nvPr/>
        </p:nvSpPr>
        <p:spPr>
          <a:xfrm>
            <a:off x="4769316" y="3366843"/>
            <a:ext cx="26069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/>
              <a:t>Images are</a:t>
            </a:r>
          </a:p>
          <a:p>
            <a:pPr algn="ctr"/>
            <a:r>
              <a:rPr lang="it-IT" sz="2800" b="1" dirty="0">
                <a:solidFill>
                  <a:srgbClr val="0070C0"/>
                </a:solidFill>
              </a:rPr>
              <a:t>cropped</a:t>
            </a:r>
            <a:r>
              <a:rPr lang="it-IT" sz="2800" b="1" dirty="0"/>
              <a:t> to this </a:t>
            </a:r>
          </a:p>
          <a:p>
            <a:pPr algn="ctr"/>
            <a:r>
              <a:rPr lang="it-IT" sz="2800" b="1" dirty="0"/>
              <a:t>dimension</a:t>
            </a:r>
          </a:p>
        </p:txBody>
      </p:sp>
    </p:spTree>
    <p:extLst>
      <p:ext uri="{BB962C8B-B14F-4D97-AF65-F5344CB8AC3E}">
        <p14:creationId xmlns:p14="http://schemas.microsoft.com/office/powerpoint/2010/main" val="3615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DBC058B-AB86-459F-B20C-AFD4132F0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503124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0F2BD6-6990-4ECF-AC0D-7F882B82C5EE}"/>
              </a:ext>
            </a:extLst>
          </p:cNvPr>
          <p:cNvSpPr txBox="1"/>
          <p:nvPr/>
        </p:nvSpPr>
        <p:spPr>
          <a:xfrm>
            <a:off x="119336" y="1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u="sng" dirty="0"/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321489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9A4DB6-238D-44B2-B87E-61D8233F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" y="83430"/>
            <a:ext cx="12188825" cy="86409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latin typeface="+mn-lt"/>
              </a:rPr>
              <a:t>VISUALIZING ACTIVATIONS</a:t>
            </a:r>
            <a:endParaRPr lang="it-IT" sz="3600" b="1" dirty="0"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5" name="Immagine 4" descr="Immagine che contiene esterni, fotografia, nero, bianco&#10;&#10;Descrizione generata con affidabilità elevata">
            <a:extLst>
              <a:ext uri="{FF2B5EF4-FFF2-40B4-BE49-F238E27FC236}">
                <a16:creationId xmlns:a16="http://schemas.microsoft.com/office/drawing/2014/main" id="{7F06D008-2B09-43C8-82AD-F41BA3868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2110900"/>
            <a:ext cx="1981200" cy="19812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29910E-BCBB-4E95-8333-CE9819C41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33" y="963842"/>
            <a:ext cx="5238750" cy="52387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6A6FD57-3658-418C-9F5A-2C3D2C966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93424"/>
            <a:ext cx="2438400" cy="2438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E1DA47A-202B-4058-9FDE-825508E1F563}"/>
              </a:ext>
            </a:extLst>
          </p:cNvPr>
          <p:cNvSpPr txBox="1"/>
          <p:nvPr/>
        </p:nvSpPr>
        <p:spPr>
          <a:xfrm>
            <a:off x="983432" y="4616461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INPUT [227x227x3]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142545-2869-45CD-AB71-0AA98FA5FE1B}"/>
              </a:ext>
            </a:extLst>
          </p:cNvPr>
          <p:cNvSpPr txBox="1"/>
          <p:nvPr/>
        </p:nvSpPr>
        <p:spPr>
          <a:xfrm>
            <a:off x="9106483" y="4093240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CONV5 [13x13x256]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E989D8-C5D8-47B5-B6D3-144101A2E03B}"/>
              </a:ext>
            </a:extLst>
          </p:cNvPr>
          <p:cNvSpPr txBox="1"/>
          <p:nvPr/>
        </p:nvSpPr>
        <p:spPr>
          <a:xfrm>
            <a:off x="4650904" y="6202592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CONV1 [55x55x96]</a:t>
            </a:r>
          </a:p>
        </p:txBody>
      </p:sp>
    </p:spTree>
    <p:extLst>
      <p:ext uri="{BB962C8B-B14F-4D97-AF65-F5344CB8AC3E}">
        <p14:creationId xmlns:p14="http://schemas.microsoft.com/office/powerpoint/2010/main" val="73847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C217C34E-D95F-4FA8-BE9C-07FC2294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74638"/>
            <a:ext cx="12188824" cy="63408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300" b="1" u="sng" dirty="0">
                <a:latin typeface="+mn-lt"/>
              </a:rPr>
              <a:t>VGG-16</a:t>
            </a:r>
            <a:endParaRPr lang="it-IT" b="1" u="sng" dirty="0">
              <a:latin typeface="+mn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29095E0-AB66-4913-8C6F-A66678F60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43"/>
          <a:stretch/>
        </p:blipFill>
        <p:spPr>
          <a:xfrm>
            <a:off x="2053963" y="591679"/>
            <a:ext cx="1567195" cy="57958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551DA0-EEC8-46CC-9E71-2D5CB5631929}"/>
              </a:ext>
            </a:extLst>
          </p:cNvPr>
          <p:cNvSpPr txBox="1"/>
          <p:nvPr/>
        </p:nvSpPr>
        <p:spPr>
          <a:xfrm>
            <a:off x="5056615" y="1810315"/>
            <a:ext cx="1872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it-IT" sz="2800" b="1" dirty="0"/>
              <a:t>Input: </a:t>
            </a:r>
          </a:p>
          <a:p>
            <a:pPr algn="ctr"/>
            <a:r>
              <a:rPr lang="it-IT" sz="2800" b="1" dirty="0">
                <a:solidFill>
                  <a:srgbClr val="0070C0"/>
                </a:solidFill>
              </a:rPr>
              <a:t>224x224x3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CB6CFD7-EBBA-4373-9290-2AF23D607BA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5992719" y="2764421"/>
            <a:ext cx="0" cy="651326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2548AE0-1790-4B52-904C-86C14739982D}"/>
              </a:ext>
            </a:extLst>
          </p:cNvPr>
          <p:cNvSpPr txBox="1"/>
          <p:nvPr/>
        </p:nvSpPr>
        <p:spPr>
          <a:xfrm>
            <a:off x="4689253" y="3415748"/>
            <a:ext cx="26069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/>
              <a:t>Images must be </a:t>
            </a:r>
          </a:p>
          <a:p>
            <a:pPr algn="ctr"/>
            <a:r>
              <a:rPr lang="it-IT" sz="2800" b="1" dirty="0">
                <a:solidFill>
                  <a:srgbClr val="0070C0"/>
                </a:solidFill>
              </a:rPr>
              <a:t>cropped</a:t>
            </a:r>
            <a:r>
              <a:rPr lang="it-IT" sz="2800" b="1" dirty="0"/>
              <a:t> to this </a:t>
            </a:r>
          </a:p>
          <a:p>
            <a:pPr algn="ctr"/>
            <a:r>
              <a:rPr lang="it-IT" sz="2800" b="1" dirty="0"/>
              <a:t>dimension</a:t>
            </a:r>
          </a:p>
        </p:txBody>
      </p:sp>
    </p:spTree>
    <p:extLst>
      <p:ext uri="{BB962C8B-B14F-4D97-AF65-F5344CB8AC3E}">
        <p14:creationId xmlns:p14="http://schemas.microsoft.com/office/powerpoint/2010/main" val="338592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95FD23B-5BD1-4B9A-9559-D1A37EEEF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6" y="1052736"/>
            <a:ext cx="10534769" cy="554461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5A920E1E-7B91-4180-B054-F973C7D8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74638"/>
            <a:ext cx="12188824" cy="634083"/>
          </a:xfrm>
        </p:spPr>
        <p:txBody>
          <a:bodyPr>
            <a:noAutofit/>
          </a:bodyPr>
          <a:lstStyle/>
          <a:p>
            <a:pPr algn="ctr"/>
            <a:r>
              <a:rPr lang="it-IT" sz="4800" b="1" u="sng" dirty="0">
                <a:latin typeface="+mn-lt"/>
              </a:rPr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4873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9A4DB6-238D-44B2-B87E-61D8233F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-157988"/>
            <a:ext cx="12188825" cy="86409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latin typeface="+mn-lt"/>
              </a:rPr>
              <a:t>VISUALIZING ACTIVATIONS</a:t>
            </a:r>
            <a:endParaRPr lang="it-IT" sz="3600" b="1" dirty="0"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6A6FD57-3658-418C-9F5A-2C3D2C966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" y="1916450"/>
            <a:ext cx="2438400" cy="2438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E1DA47A-202B-4058-9FDE-825508E1F563}"/>
              </a:ext>
            </a:extLst>
          </p:cNvPr>
          <p:cNvSpPr txBox="1"/>
          <p:nvPr/>
        </p:nvSpPr>
        <p:spPr>
          <a:xfrm>
            <a:off x="106564" y="4375248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INPUT [224x224x3]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142545-2869-45CD-AB71-0AA98FA5FE1B}"/>
              </a:ext>
            </a:extLst>
          </p:cNvPr>
          <p:cNvSpPr txBox="1"/>
          <p:nvPr/>
        </p:nvSpPr>
        <p:spPr>
          <a:xfrm>
            <a:off x="8112224" y="4276237"/>
            <a:ext cx="4161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BLOCK4-CONV3 [28x28x512]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E989D8-C5D8-47B5-B6D3-144101A2E03B}"/>
              </a:ext>
            </a:extLst>
          </p:cNvPr>
          <p:cNvSpPr txBox="1"/>
          <p:nvPr/>
        </p:nvSpPr>
        <p:spPr>
          <a:xfrm>
            <a:off x="3287688" y="6202592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BLOCK2-CONV1 [112x112x128]</a:t>
            </a:r>
          </a:p>
        </p:txBody>
      </p:sp>
      <p:pic>
        <p:nvPicPr>
          <p:cNvPr id="8" name="Immagine 7" descr="Immagine che contiene bianco, nero&#10;&#10;Descrizione generata con affidabilità elevata">
            <a:extLst>
              <a:ext uri="{FF2B5EF4-FFF2-40B4-BE49-F238E27FC236}">
                <a16:creationId xmlns:a16="http://schemas.microsoft.com/office/drawing/2014/main" id="{205635C5-2D13-4BBA-B2F3-918631C0F7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46" y="685360"/>
            <a:ext cx="5517232" cy="5517232"/>
          </a:xfrm>
          <a:prstGeom prst="rect">
            <a:avLst/>
          </a:prstGeom>
        </p:spPr>
      </p:pic>
      <p:pic>
        <p:nvPicPr>
          <p:cNvPr id="11" name="Immagine 10" descr="Immagine che contiene nero&#10;&#10;Descrizione generata con affidabilità elevata">
            <a:extLst>
              <a:ext uri="{FF2B5EF4-FFF2-40B4-BE49-F238E27FC236}">
                <a16:creationId xmlns:a16="http://schemas.microsoft.com/office/drawing/2014/main" id="{411759F2-3A60-417A-AE31-A4121EF35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70" y="692696"/>
            <a:ext cx="36004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7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A2F22E-C836-44CC-AC6E-71427D99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-14614"/>
            <a:ext cx="12149385" cy="706091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>
                <a:latin typeface="+mn-lt"/>
              </a:rPr>
              <a:t>WORKFLOW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0D810FD-285D-4857-8C47-165782A91719}"/>
              </a:ext>
            </a:extLst>
          </p:cNvPr>
          <p:cNvSpPr/>
          <p:nvPr/>
        </p:nvSpPr>
        <p:spPr>
          <a:xfrm>
            <a:off x="834587" y="404665"/>
            <a:ext cx="1881867" cy="151338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</a:rPr>
              <a:t>RGB</a:t>
            </a:r>
          </a:p>
          <a:p>
            <a:pPr algn="ctr"/>
            <a:r>
              <a:rPr lang="it-IT" sz="2800" b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D930F72-9656-416E-AF06-BF98C6DEFD4F}"/>
              </a:ext>
            </a:extLst>
          </p:cNvPr>
          <p:cNvSpPr/>
          <p:nvPr/>
        </p:nvSpPr>
        <p:spPr>
          <a:xfrm>
            <a:off x="39484" y="2763089"/>
            <a:ext cx="3604561" cy="2065362"/>
          </a:xfrm>
          <a:prstGeom prst="round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IMAGES </a:t>
            </a:r>
          </a:p>
          <a:p>
            <a:pPr algn="ctr"/>
            <a:r>
              <a:rPr lang="it-IT" sz="2600" b="1" dirty="0">
                <a:solidFill>
                  <a:srgbClr val="0070C0"/>
                </a:solidFill>
              </a:rPr>
              <a:t>PRE-PROCESSING</a:t>
            </a:r>
            <a:r>
              <a:rPr lang="it-IT" sz="26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1" dirty="0">
                <a:solidFill>
                  <a:schemeClr val="tx1"/>
                </a:solidFill>
              </a:rPr>
              <a:t>Additional </a:t>
            </a:r>
            <a:r>
              <a:rPr lang="it-IT" sz="2600" b="1" u="sng" dirty="0">
                <a:solidFill>
                  <a:srgbClr val="FF0000"/>
                </a:solidFill>
              </a:rPr>
              <a:t>DATASETS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1" u="sng" dirty="0">
                <a:solidFill>
                  <a:srgbClr val="FF0000"/>
                </a:solidFill>
              </a:rPr>
              <a:t>CROP</a:t>
            </a:r>
            <a:r>
              <a:rPr lang="it-IT" sz="2600" b="1" dirty="0">
                <a:solidFill>
                  <a:schemeClr val="tx1"/>
                </a:solidFill>
              </a:rPr>
              <a:t> of the images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EB162A-AA39-4A04-9575-AA1273643DBC}"/>
              </a:ext>
            </a:extLst>
          </p:cNvPr>
          <p:cNvSpPr/>
          <p:nvPr/>
        </p:nvSpPr>
        <p:spPr>
          <a:xfrm>
            <a:off x="3670733" y="4725144"/>
            <a:ext cx="2448267" cy="1993660"/>
          </a:xfrm>
          <a:prstGeom prst="round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FEATURES EXTRACTION: </a:t>
            </a:r>
            <a:r>
              <a:rPr lang="it-IT" sz="2800" b="1" u="sng" dirty="0">
                <a:solidFill>
                  <a:srgbClr val="FF0000"/>
                </a:solidFill>
              </a:rPr>
              <a:t>BAG OF FEATURES</a:t>
            </a:r>
            <a:endParaRPr lang="it-IT" sz="2600" b="1" u="sng" dirty="0">
              <a:solidFill>
                <a:srgbClr val="FF0000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51CEEE0-46DF-410E-AF57-5E00C1CC0D57}"/>
              </a:ext>
            </a:extLst>
          </p:cNvPr>
          <p:cNvSpPr/>
          <p:nvPr/>
        </p:nvSpPr>
        <p:spPr>
          <a:xfrm>
            <a:off x="4145775" y="994694"/>
            <a:ext cx="3201723" cy="1656184"/>
          </a:xfrm>
          <a:prstGeom prst="round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FEATURES EXTRACTION: </a:t>
            </a:r>
          </a:p>
          <a:p>
            <a:pPr algn="ctr"/>
            <a:r>
              <a:rPr lang="it-IT" sz="2600" b="1" u="sng" dirty="0">
                <a:solidFill>
                  <a:srgbClr val="FF0000"/>
                </a:solidFill>
              </a:rPr>
              <a:t>PRE-TRAINED CNN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646876-B93A-428A-9229-8A1CEECE2DE3}"/>
              </a:ext>
            </a:extLst>
          </p:cNvPr>
          <p:cNvSpPr/>
          <p:nvPr/>
        </p:nvSpPr>
        <p:spPr>
          <a:xfrm>
            <a:off x="6567218" y="5445689"/>
            <a:ext cx="2782842" cy="898055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CLASSIFICATION: </a:t>
            </a:r>
            <a:r>
              <a:rPr lang="it-IT" sz="2800" b="1" u="sng" dirty="0">
                <a:solidFill>
                  <a:srgbClr val="FF0000"/>
                </a:solidFill>
              </a:rPr>
              <a:t>SVM</a:t>
            </a:r>
            <a:endParaRPr lang="it-IT" sz="2600" u="sng" dirty="0">
              <a:solidFill>
                <a:srgbClr val="FF0000"/>
              </a:solidFill>
            </a:endParaRPr>
          </a:p>
        </p:txBody>
      </p:sp>
      <p:sp>
        <p:nvSpPr>
          <p:cNvPr id="13" name="Rettangolo con angoli arrotondati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974566-0CB3-466F-984E-6602B5D8019C}"/>
              </a:ext>
            </a:extLst>
          </p:cNvPr>
          <p:cNvSpPr/>
          <p:nvPr/>
        </p:nvSpPr>
        <p:spPr>
          <a:xfrm>
            <a:off x="7849227" y="963285"/>
            <a:ext cx="4202965" cy="165618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DIMENSIONALITY REDUCTION:</a:t>
            </a:r>
          </a:p>
          <a:p>
            <a:pPr algn="ctr"/>
            <a:r>
              <a:rPr lang="it-IT" sz="2800" b="1" u="sng" dirty="0">
                <a:solidFill>
                  <a:srgbClr val="FF000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t-SNE, PCA, LDA, NNMF</a:t>
            </a:r>
            <a:endParaRPr lang="it-IT" sz="2800" b="1" u="sng" dirty="0">
              <a:solidFill>
                <a:srgbClr val="FF0000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CEA3451-08DB-4395-BCC0-2F88E90ABB74}"/>
              </a:ext>
            </a:extLst>
          </p:cNvPr>
          <p:cNvSpPr/>
          <p:nvPr/>
        </p:nvSpPr>
        <p:spPr>
          <a:xfrm>
            <a:off x="8652842" y="3069529"/>
            <a:ext cx="3547707" cy="136046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CLASSIFICATION:</a:t>
            </a:r>
          </a:p>
          <a:p>
            <a:pPr algn="ctr"/>
            <a:r>
              <a:rPr lang="it-IT" sz="2800" b="1" u="sng" dirty="0">
                <a:solidFill>
                  <a:srgbClr val="FF0000"/>
                </a:solidFill>
              </a:rPr>
              <a:t>SVM, Random Forest, Naive Bayes, k-NN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020450F-68B5-49AD-B20A-12029C88ED7F}"/>
              </a:ext>
            </a:extLst>
          </p:cNvPr>
          <p:cNvSpPr/>
          <p:nvPr/>
        </p:nvSpPr>
        <p:spPr>
          <a:xfrm>
            <a:off x="9798280" y="5001373"/>
            <a:ext cx="2402268" cy="1796109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COMPARING RESULTS</a:t>
            </a:r>
          </a:p>
        </p:txBody>
      </p:sp>
      <p:sp>
        <p:nvSpPr>
          <p:cNvPr id="42" name="Freccia curva 41">
            <a:extLst>
              <a:ext uri="{FF2B5EF4-FFF2-40B4-BE49-F238E27FC236}">
                <a16:creationId xmlns:a16="http://schemas.microsoft.com/office/drawing/2014/main" id="{D412F464-640C-437F-BF33-AB96EFED111B}"/>
              </a:ext>
            </a:extLst>
          </p:cNvPr>
          <p:cNvSpPr/>
          <p:nvPr/>
        </p:nvSpPr>
        <p:spPr>
          <a:xfrm flipV="1">
            <a:off x="1487489" y="4828452"/>
            <a:ext cx="2156557" cy="1336853"/>
          </a:xfrm>
          <a:prstGeom prst="ben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338C4395-BEA1-4329-A928-4734838AA51F}"/>
              </a:ext>
            </a:extLst>
          </p:cNvPr>
          <p:cNvSpPr/>
          <p:nvPr/>
        </p:nvSpPr>
        <p:spPr>
          <a:xfrm>
            <a:off x="1487488" y="1918051"/>
            <a:ext cx="576064" cy="845038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5" name="Freccia curva 44">
            <a:extLst>
              <a:ext uri="{FF2B5EF4-FFF2-40B4-BE49-F238E27FC236}">
                <a16:creationId xmlns:a16="http://schemas.microsoft.com/office/drawing/2014/main" id="{BA213BA0-8E8D-4E94-B108-1F5452C135FA}"/>
              </a:ext>
            </a:extLst>
          </p:cNvPr>
          <p:cNvSpPr/>
          <p:nvPr/>
        </p:nvSpPr>
        <p:spPr>
          <a:xfrm rot="16200000" flipV="1">
            <a:off x="4132506" y="2188916"/>
            <a:ext cx="1360460" cy="2278496"/>
          </a:xfrm>
          <a:prstGeom prst="ben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6" name="Freccia a destra 45">
            <a:extLst>
              <a:ext uri="{FF2B5EF4-FFF2-40B4-BE49-F238E27FC236}">
                <a16:creationId xmlns:a16="http://schemas.microsoft.com/office/drawing/2014/main" id="{7AC72651-45DF-4F48-A5F6-C0D916E6D811}"/>
              </a:ext>
            </a:extLst>
          </p:cNvPr>
          <p:cNvSpPr/>
          <p:nvPr/>
        </p:nvSpPr>
        <p:spPr>
          <a:xfrm>
            <a:off x="7347498" y="1628800"/>
            <a:ext cx="501729" cy="576064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CC7BEC24-1429-4AB4-AACC-BD71B582F6E9}"/>
              </a:ext>
            </a:extLst>
          </p:cNvPr>
          <p:cNvSpPr/>
          <p:nvPr/>
        </p:nvSpPr>
        <p:spPr>
          <a:xfrm>
            <a:off x="9984433" y="2647935"/>
            <a:ext cx="720081" cy="421595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in giù 47">
            <a:extLst>
              <a:ext uri="{FF2B5EF4-FFF2-40B4-BE49-F238E27FC236}">
                <a16:creationId xmlns:a16="http://schemas.microsoft.com/office/drawing/2014/main" id="{FBCDFFC4-BBA0-46D6-B818-ADBB9B53AA73}"/>
              </a:ext>
            </a:extLst>
          </p:cNvPr>
          <p:cNvSpPr/>
          <p:nvPr/>
        </p:nvSpPr>
        <p:spPr>
          <a:xfrm>
            <a:off x="10704514" y="4429991"/>
            <a:ext cx="576063" cy="567530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a destra 48">
            <a:extLst>
              <a:ext uri="{FF2B5EF4-FFF2-40B4-BE49-F238E27FC236}">
                <a16:creationId xmlns:a16="http://schemas.microsoft.com/office/drawing/2014/main" id="{9E691669-2550-4381-BA08-EFE9FB082DAC}"/>
              </a:ext>
            </a:extLst>
          </p:cNvPr>
          <p:cNvSpPr/>
          <p:nvPr/>
        </p:nvSpPr>
        <p:spPr>
          <a:xfrm>
            <a:off x="6119000" y="5721974"/>
            <a:ext cx="409049" cy="443330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a destra 49">
            <a:extLst>
              <a:ext uri="{FF2B5EF4-FFF2-40B4-BE49-F238E27FC236}">
                <a16:creationId xmlns:a16="http://schemas.microsoft.com/office/drawing/2014/main" id="{ACEF04BC-9C84-494B-BD9A-FFF3D86A0B4C}"/>
              </a:ext>
            </a:extLst>
          </p:cNvPr>
          <p:cNvSpPr/>
          <p:nvPr/>
        </p:nvSpPr>
        <p:spPr>
          <a:xfrm>
            <a:off x="9350061" y="5721974"/>
            <a:ext cx="448219" cy="443330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003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8F8306A-83AB-4984-B61C-23266E33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91597"/>
            <a:ext cx="12188825" cy="804669"/>
          </a:xfrm>
        </p:spPr>
        <p:txBody>
          <a:bodyPr>
            <a:normAutofit/>
          </a:bodyPr>
          <a:lstStyle/>
          <a:p>
            <a:pPr algn="ctr"/>
            <a:r>
              <a:rPr lang="en-US" sz="4800" b="1" u="sng" dirty="0">
                <a:latin typeface="+mn-lt"/>
              </a:rPr>
              <a:t>DIMENSIONALITY REDUCTION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0E7FCB-19BA-489F-AF83-A05088E4A3C2}"/>
              </a:ext>
            </a:extLst>
          </p:cNvPr>
          <p:cNvSpPr txBox="1"/>
          <p:nvPr/>
        </p:nvSpPr>
        <p:spPr>
          <a:xfrm>
            <a:off x="3112453" y="1810781"/>
            <a:ext cx="5967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3200" b="1" dirty="0"/>
              <a:t>MACHINE LEARNING LIBRARY: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rgbClr val="0070C0"/>
                </a:solidFill>
              </a:rPr>
              <a:t>Scikit-learn</a:t>
            </a:r>
            <a:endParaRPr lang="it-IT" sz="3200" b="1" dirty="0">
              <a:solidFill>
                <a:srgbClr val="0070C0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CC9919D-CD27-4895-A8F9-25B248FE1D8F}"/>
              </a:ext>
            </a:extLst>
          </p:cNvPr>
          <p:cNvSpPr/>
          <p:nvPr/>
        </p:nvSpPr>
        <p:spPr>
          <a:xfrm>
            <a:off x="2567609" y="3584329"/>
            <a:ext cx="8303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Using </a:t>
            </a:r>
            <a:r>
              <a:rPr lang="en-US" sz="3200" b="1" dirty="0">
                <a:solidFill>
                  <a:srgbClr val="0070C0"/>
                </a:solidFill>
              </a:rPr>
              <a:t>DimensionalityReduction_GUI.py</a:t>
            </a:r>
            <a:r>
              <a:rPr lang="en-US" sz="32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17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E4B394-3CB5-4A7A-9B84-DA683A51CAB6}"/>
              </a:ext>
            </a:extLst>
          </p:cNvPr>
          <p:cNvSpPr txBox="1"/>
          <p:nvPr/>
        </p:nvSpPr>
        <p:spPr>
          <a:xfrm>
            <a:off x="1589" y="260649"/>
            <a:ext cx="1218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/>
              <a:t>DEMO DimensionalityReduction_GUI.py</a:t>
            </a:r>
          </a:p>
        </p:txBody>
      </p:sp>
      <p:pic>
        <p:nvPicPr>
          <p:cNvPr id="9" name="Elementi multimediali online 8">
            <a:hlinkClick r:id="" action="ppaction://media"/>
            <a:extLst>
              <a:ext uri="{FF2B5EF4-FFF2-40B4-BE49-F238E27FC236}">
                <a16:creationId xmlns:a16="http://schemas.microsoft.com/office/drawing/2014/main" id="{6FC45A9D-4005-453F-BB22-6E7A333B2EB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99457" y="1008775"/>
            <a:ext cx="10258245" cy="57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9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3C0D55-4B64-47F3-83AD-9DFE7832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362218"/>
            <a:ext cx="12188825" cy="720080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>
                <a:latin typeface="+mn-lt"/>
              </a:rPr>
              <a:t>MESOTHELIOMA EPITHELIOID </a:t>
            </a:r>
            <a:endParaRPr lang="en-US" sz="4800" dirty="0">
              <a:latin typeface="+mn-lt"/>
            </a:endParaRPr>
          </a:p>
        </p:txBody>
      </p:sp>
      <p:sp>
        <p:nvSpPr>
          <p:cNvPr id="6" name="Segnaposto contenuto 13">
            <a:extLst>
              <a:ext uri="{FF2B5EF4-FFF2-40B4-BE49-F238E27FC236}">
                <a16:creationId xmlns:a16="http://schemas.microsoft.com/office/drawing/2014/main" id="{E8EA5701-CBD4-437B-A8C2-B89123A2A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734" y="2120909"/>
            <a:ext cx="6394118" cy="3352239"/>
          </a:xfrm>
        </p:spPr>
        <p:txBody>
          <a:bodyPr rtlCol="0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60-70 % </a:t>
            </a:r>
            <a:r>
              <a:rPr lang="en-US" b="1" dirty="0"/>
              <a:t>of mesotheliomas.</a:t>
            </a:r>
          </a:p>
          <a:p>
            <a:endParaRPr lang="it-IT" b="1" dirty="0"/>
          </a:p>
          <a:p>
            <a:r>
              <a:rPr lang="en-US" b="1" dirty="0"/>
              <a:t>Wide  range  of  morphologic  patterns: 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US" b="1" dirty="0">
                <a:solidFill>
                  <a:srgbClr val="0070C0"/>
                </a:solidFill>
              </a:rPr>
              <a:t>tubulopapillary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US" b="1" dirty="0">
                <a:solidFill>
                  <a:srgbClr val="0070C0"/>
                </a:solidFill>
              </a:rPr>
              <a:t>adenomatoid</a:t>
            </a:r>
            <a:r>
              <a:rPr lang="en-US" b="1" dirty="0"/>
              <a:t> (microglandular)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US" b="1" dirty="0">
                <a:solidFill>
                  <a:srgbClr val="0070C0"/>
                </a:solidFill>
              </a:rPr>
              <a:t>sheet-like</a:t>
            </a:r>
            <a:r>
              <a:rPr lang="en-US" b="1" dirty="0"/>
              <a:t>.</a:t>
            </a:r>
          </a:p>
          <a:p>
            <a:pPr>
              <a:buFont typeface="Calibri" panose="020F0502020204030204" pitchFamily="34" charset="0"/>
              <a:buChar char="–"/>
            </a:pPr>
            <a:endParaRPr lang="en-US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74B080-0CEE-4B70-A364-4C60ED8DA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1916832"/>
            <a:ext cx="3240000" cy="32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2280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CC1944-648C-497A-BBB1-80254E9A606E}"/>
              </a:ext>
            </a:extLst>
          </p:cNvPr>
          <p:cNvSpPr txBox="1"/>
          <p:nvPr/>
        </p:nvSpPr>
        <p:spPr>
          <a:xfrm>
            <a:off x="1588" y="116632"/>
            <a:ext cx="12188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u="sng" dirty="0"/>
              <a:t>t-SNE (t-</a:t>
            </a:r>
            <a:r>
              <a:rPr lang="en-US" sz="4800" b="1" u="sng" dirty="0"/>
              <a:t>distributed</a:t>
            </a:r>
            <a:r>
              <a:rPr lang="it-IT" sz="4800" b="1" u="sng" dirty="0"/>
              <a:t> stochastic neighbor embedding)</a:t>
            </a:r>
            <a:endParaRPr lang="it-IT" sz="3600" b="1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3C8891-D4D2-40FF-8765-0D88D53C2C3E}"/>
              </a:ext>
            </a:extLst>
          </p:cNvPr>
          <p:cNvSpPr txBox="1"/>
          <p:nvPr/>
        </p:nvSpPr>
        <p:spPr>
          <a:xfrm>
            <a:off x="623392" y="1478389"/>
            <a:ext cx="1094575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FF00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from </a:t>
            </a:r>
            <a:r>
              <a:rPr lang="en-US" sz="2800" b="1" dirty="0" err="1"/>
              <a:t>sklearn.preprocessing</a:t>
            </a:r>
            <a:r>
              <a:rPr lang="en-US" sz="2800" b="1" dirty="0"/>
              <a:t> import </a:t>
            </a:r>
            <a:r>
              <a:rPr lang="en-US" sz="2800" b="1" dirty="0" err="1"/>
              <a:t>StandardScaler</a:t>
            </a:r>
            <a:endParaRPr lang="en-US" sz="2800" b="1" dirty="0"/>
          </a:p>
          <a:p>
            <a:r>
              <a:rPr lang="en-US" sz="2800" b="1" dirty="0"/>
              <a:t>    from </a:t>
            </a:r>
            <a:r>
              <a:rPr lang="en-US" sz="2800" b="1" dirty="0" err="1"/>
              <a:t>sklearn.manifold</a:t>
            </a:r>
            <a:r>
              <a:rPr lang="en-US" sz="2800" b="1" dirty="0"/>
              <a:t> import TSNE</a:t>
            </a:r>
          </a:p>
          <a:p>
            <a:endParaRPr lang="en-US" sz="2800" b="1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Standardize features </a:t>
            </a: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removing the mean + scaling to unit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Dimensionality pre-reduction to 50 components  PCA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Concatenate Training and Test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Fit and transform the concatenated matrix using t-SNE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Separate the reduced Training and Test Set</a:t>
            </a:r>
            <a:endParaRPr lang="it-IT" sz="3200" b="1" dirty="0"/>
          </a:p>
        </p:txBody>
      </p:sp>
    </p:spTree>
    <p:extLst>
      <p:ext uri="{BB962C8B-B14F-4D97-AF65-F5344CB8AC3E}">
        <p14:creationId xmlns:p14="http://schemas.microsoft.com/office/powerpoint/2010/main" val="362068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A02A4-22B9-4D8D-AD8E-EBC1CFD7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4" y="57324"/>
            <a:ext cx="12168573" cy="804669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latin typeface="+mn-lt"/>
              </a:rPr>
              <a:t>EXAMPLES OF REDUCED FEATURES VISUALIZATION: t-SNE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ED02DE2-20F1-498F-8799-DB797BCE3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t="9496" r="7102"/>
          <a:stretch/>
        </p:blipFill>
        <p:spPr>
          <a:xfrm>
            <a:off x="2142" y="813451"/>
            <a:ext cx="5151737" cy="4093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BB6A67-D54E-437B-9214-DD26CA10C09F}"/>
              </a:ext>
            </a:extLst>
          </p:cNvPr>
          <p:cNvSpPr txBox="1"/>
          <p:nvPr/>
        </p:nvSpPr>
        <p:spPr>
          <a:xfrm>
            <a:off x="326824" y="4681997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Hematoxylin DataSet, </a:t>
            </a:r>
          </a:p>
          <a:p>
            <a:pPr algn="ctr"/>
            <a:r>
              <a:rPr lang="it-IT" sz="2400" b="1" dirty="0"/>
              <a:t>VGG-16 block3-conv2,</a:t>
            </a:r>
          </a:p>
          <a:p>
            <a:pPr algn="ctr"/>
            <a:r>
              <a:rPr lang="it-IT" sz="2400" b="1" dirty="0"/>
              <a:t>t-SNE 2 components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B1FBD08-2F86-42F6-937F-7D1523724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t="9496" r="7467"/>
          <a:stretch/>
        </p:blipFill>
        <p:spPr>
          <a:xfrm>
            <a:off x="7027997" y="771399"/>
            <a:ext cx="5152290" cy="40936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BB34D0-9EC0-459F-B51F-C12E044C71F6}"/>
              </a:ext>
            </a:extLst>
          </p:cNvPr>
          <p:cNvSpPr txBox="1"/>
          <p:nvPr/>
        </p:nvSpPr>
        <p:spPr>
          <a:xfrm>
            <a:off x="8024849" y="4679612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GrayScale DataSet, Inception-v3 mixed0,</a:t>
            </a:r>
          </a:p>
          <a:p>
            <a:pPr algn="ctr"/>
            <a:r>
              <a:rPr lang="it-IT" sz="2400" b="1" dirty="0"/>
              <a:t>t-SNE 2 components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2891D77-DC83-4CB2-A4E9-D0557A27B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6735" y="4600576"/>
            <a:ext cx="2990850" cy="22574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D1DDB93-F9DF-4DF5-92D0-F7A5727CD850}"/>
              </a:ext>
            </a:extLst>
          </p:cNvPr>
          <p:cNvSpPr txBox="1"/>
          <p:nvPr/>
        </p:nvSpPr>
        <p:spPr>
          <a:xfrm>
            <a:off x="5134851" y="4077355"/>
            <a:ext cx="1973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338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76DBEF-B372-4CD2-BE19-5D9D2A6C81E3}"/>
              </a:ext>
            </a:extLst>
          </p:cNvPr>
          <p:cNvSpPr txBox="1"/>
          <p:nvPr/>
        </p:nvSpPr>
        <p:spPr>
          <a:xfrm>
            <a:off x="-104429" y="0"/>
            <a:ext cx="121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u="sng" dirty="0"/>
              <a:t>PCA (</a:t>
            </a:r>
            <a:r>
              <a:rPr lang="it-IT" sz="4800" b="1" u="sng" dirty="0" err="1"/>
              <a:t>Principal</a:t>
            </a:r>
            <a:r>
              <a:rPr lang="it-IT" sz="4800" b="1" u="sng" dirty="0"/>
              <a:t> component </a:t>
            </a:r>
            <a:r>
              <a:rPr lang="it-IT" sz="4800" b="1" u="sng" dirty="0" err="1"/>
              <a:t>analysis</a:t>
            </a:r>
            <a:r>
              <a:rPr lang="it-IT" sz="4800" b="1" u="sng" dirty="0"/>
              <a:t>)</a:t>
            </a:r>
            <a:endParaRPr lang="it-IT" sz="3600" b="1" u="sng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9E0620-82B1-4CE6-9A77-2F75B3B5A572}"/>
              </a:ext>
            </a:extLst>
          </p:cNvPr>
          <p:cNvSpPr txBox="1"/>
          <p:nvPr/>
        </p:nvSpPr>
        <p:spPr>
          <a:xfrm>
            <a:off x="834887" y="1776442"/>
            <a:ext cx="110258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from </a:t>
            </a:r>
            <a:r>
              <a:rPr lang="en-US" sz="2800" b="1" dirty="0" err="1"/>
              <a:t>sklearn.preprocessing</a:t>
            </a:r>
            <a:r>
              <a:rPr lang="en-US" sz="2800" b="1" dirty="0"/>
              <a:t> import </a:t>
            </a:r>
            <a:r>
              <a:rPr lang="en-US" sz="2800" b="1" dirty="0" err="1"/>
              <a:t>StandardScaler</a:t>
            </a: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from </a:t>
            </a:r>
            <a:r>
              <a:rPr lang="en-US" sz="2800" b="1" dirty="0" err="1"/>
              <a:t>sklearn.decomposition</a:t>
            </a:r>
            <a:r>
              <a:rPr lang="en-US" sz="2800" b="1" dirty="0"/>
              <a:t> import PCA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Standardize features </a:t>
            </a: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removing the mean + scaling to unit variance</a:t>
            </a:r>
            <a:endParaRPr lang="it-IT" sz="2800" dirty="0"/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Fit PCA on the Training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Transform Training Set and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Test Set.</a:t>
            </a: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71160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0996882-5019-4AB6-85E4-5040443ED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t="11921" r="9743"/>
          <a:stretch/>
        </p:blipFill>
        <p:spPr>
          <a:xfrm>
            <a:off x="6312025" y="756664"/>
            <a:ext cx="5593175" cy="435191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EFA02A4-22B9-4D8D-AD8E-EBC1CFD7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0164"/>
            <a:ext cx="12188825" cy="804669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>
                <a:latin typeface="+mn-lt"/>
              </a:rPr>
              <a:t>EXAMPLES OF REDUCED FEATURES VISUALIZATION: PCA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ED02DE2-20F1-498F-8799-DB797BCE3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" t="10867" r="9844"/>
          <a:stretch/>
        </p:blipFill>
        <p:spPr>
          <a:xfrm>
            <a:off x="191345" y="765593"/>
            <a:ext cx="5593175" cy="438161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BB6A67-D54E-437B-9214-DD26CA10C09F}"/>
              </a:ext>
            </a:extLst>
          </p:cNvPr>
          <p:cNvSpPr txBox="1"/>
          <p:nvPr/>
        </p:nvSpPr>
        <p:spPr>
          <a:xfrm>
            <a:off x="547673" y="4892080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RGB DataSet, </a:t>
            </a:r>
          </a:p>
          <a:p>
            <a:pPr algn="ctr"/>
            <a:r>
              <a:rPr lang="it-IT" sz="2400" b="1" dirty="0"/>
              <a:t>Inception-v3 mixed0,</a:t>
            </a:r>
          </a:p>
          <a:p>
            <a:pPr algn="ctr"/>
            <a:r>
              <a:rPr lang="it-IT" sz="2400" b="1" dirty="0"/>
              <a:t>PCA 2 components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BB34D0-9EC0-459F-B51F-C12E044C71F6}"/>
              </a:ext>
            </a:extLst>
          </p:cNvPr>
          <p:cNvSpPr txBox="1"/>
          <p:nvPr/>
        </p:nvSpPr>
        <p:spPr>
          <a:xfrm>
            <a:off x="7784792" y="4799474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Reinhard DataSet, </a:t>
            </a:r>
          </a:p>
          <a:p>
            <a:pPr algn="ctr"/>
            <a:r>
              <a:rPr lang="it-IT" sz="2400" b="1" dirty="0"/>
              <a:t>AlexNet Conv2,</a:t>
            </a:r>
          </a:p>
          <a:p>
            <a:pPr algn="ctr"/>
            <a:r>
              <a:rPr lang="it-IT" sz="2400" b="1" dirty="0"/>
              <a:t>PCA 2 components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D1DDB93-F9DF-4DF5-92D0-F7A5727CD850}"/>
              </a:ext>
            </a:extLst>
          </p:cNvPr>
          <p:cNvSpPr txBox="1"/>
          <p:nvPr/>
        </p:nvSpPr>
        <p:spPr>
          <a:xfrm>
            <a:off x="5134850" y="5138028"/>
            <a:ext cx="1973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Parameters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B461156-FCB3-434A-A9A5-A22330C3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01" y="5564278"/>
            <a:ext cx="3325993" cy="93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76DBEF-B372-4CD2-BE19-5D9D2A6C81E3}"/>
              </a:ext>
            </a:extLst>
          </p:cNvPr>
          <p:cNvSpPr txBox="1"/>
          <p:nvPr/>
        </p:nvSpPr>
        <p:spPr>
          <a:xfrm>
            <a:off x="1588" y="116633"/>
            <a:ext cx="121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u="sng" dirty="0"/>
              <a:t>LDA (Linear Discriminant Analysis)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071104-1D8D-4B85-9852-9F9872C50103}"/>
              </a:ext>
            </a:extLst>
          </p:cNvPr>
          <p:cNvSpPr txBox="1"/>
          <p:nvPr/>
        </p:nvSpPr>
        <p:spPr>
          <a:xfrm>
            <a:off x="834887" y="1776442"/>
            <a:ext cx="110258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from </a:t>
            </a:r>
            <a:r>
              <a:rPr lang="en-US" sz="2800" b="1" dirty="0" err="1"/>
              <a:t>sklearn.preprocessing</a:t>
            </a:r>
            <a:r>
              <a:rPr lang="en-US" sz="2800" b="1" dirty="0"/>
              <a:t> import </a:t>
            </a:r>
            <a:r>
              <a:rPr lang="en-US" sz="2800" b="1" dirty="0" err="1"/>
              <a:t>StandardScaler</a:t>
            </a: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from </a:t>
            </a:r>
            <a:r>
              <a:rPr lang="en-US" sz="2800" b="1" dirty="0" err="1"/>
              <a:t>sklearn.discriminant_analysis</a:t>
            </a:r>
            <a:r>
              <a:rPr lang="en-US" sz="2800" b="1" dirty="0"/>
              <a:t> import </a:t>
            </a:r>
            <a:r>
              <a:rPr lang="en-US" sz="2800" b="1" dirty="0" err="1"/>
              <a:t>LinearDiscriminantAnalysis</a:t>
            </a: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Standardize features </a:t>
            </a: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removing the mean + scaling to unit variance</a:t>
            </a:r>
            <a:endParaRPr lang="it-IT" sz="2800" dirty="0"/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Fit PCA on the Training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Transform Training Set and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Test Set.</a:t>
            </a: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70926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A02A4-22B9-4D8D-AD8E-EBC1CFD7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0164"/>
            <a:ext cx="12144193" cy="804669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>
                <a:latin typeface="+mn-lt"/>
              </a:rPr>
              <a:t>EXAMPLES OF REDUCED FEATURES VISUALIZATION: LDA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BB6A67-D54E-437B-9214-DD26CA10C09F}"/>
              </a:ext>
            </a:extLst>
          </p:cNvPr>
          <p:cNvSpPr txBox="1"/>
          <p:nvPr/>
        </p:nvSpPr>
        <p:spPr>
          <a:xfrm>
            <a:off x="523061" y="5147204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RGB DataSet, </a:t>
            </a:r>
          </a:p>
          <a:p>
            <a:pPr algn="ctr"/>
            <a:r>
              <a:rPr lang="it-IT" sz="2400" b="1" dirty="0"/>
              <a:t>Inception-v3 mixed10,</a:t>
            </a:r>
          </a:p>
          <a:p>
            <a:pPr algn="ctr"/>
            <a:r>
              <a:rPr lang="it-IT" sz="2400" b="1" dirty="0"/>
              <a:t>LDA 2 components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BB34D0-9EC0-459F-B51F-C12E044C71F6}"/>
              </a:ext>
            </a:extLst>
          </p:cNvPr>
          <p:cNvSpPr txBox="1"/>
          <p:nvPr/>
        </p:nvSpPr>
        <p:spPr>
          <a:xfrm>
            <a:off x="7896200" y="5108577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Reinhard DataSet, GoogLeNet Pool5/7x7_s1,</a:t>
            </a:r>
          </a:p>
          <a:p>
            <a:pPr algn="ctr"/>
            <a:r>
              <a:rPr lang="it-IT" sz="2400" b="1" dirty="0"/>
              <a:t>LDA 2 components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D1DDB93-F9DF-4DF5-92D0-F7A5727CD850}"/>
              </a:ext>
            </a:extLst>
          </p:cNvPr>
          <p:cNvSpPr txBox="1"/>
          <p:nvPr/>
        </p:nvSpPr>
        <p:spPr>
          <a:xfrm>
            <a:off x="5134850" y="5138028"/>
            <a:ext cx="1973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Parameters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7187E07-0356-4AAD-96CB-A17A70452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" t="10576" r="7664" b="5350"/>
          <a:stretch/>
        </p:blipFill>
        <p:spPr>
          <a:xfrm>
            <a:off x="6345296" y="824832"/>
            <a:ext cx="5800485" cy="428374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79F70CE-030A-48D4-A2C9-652AAD122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614" y="5661248"/>
            <a:ext cx="2996773" cy="6862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1F5942F-37E7-4FE5-9873-A89CBC709B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11317" r="8484" b="5013"/>
          <a:stretch/>
        </p:blipFill>
        <p:spPr>
          <a:xfrm>
            <a:off x="347017" y="821260"/>
            <a:ext cx="5800485" cy="42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8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BD70E6-008F-4E8F-9BC3-0758258F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74638"/>
            <a:ext cx="12188824" cy="706091"/>
          </a:xfrm>
        </p:spPr>
        <p:txBody>
          <a:bodyPr>
            <a:noAutofit/>
          </a:bodyPr>
          <a:lstStyle/>
          <a:p>
            <a:pPr algn="ctr"/>
            <a:r>
              <a:rPr lang="it-IT" sz="4800" b="1" u="sng" dirty="0">
                <a:latin typeface="+mn-lt"/>
              </a:rPr>
              <a:t>NON-NEGATIVE MATRIX FACTORIZATION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588B5BD-0E45-45DE-ADD5-52F19E04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372" y="1276063"/>
            <a:ext cx="6681124" cy="215293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D89A9E-CB5D-40BB-99C7-64628B836553}"/>
              </a:ext>
            </a:extLst>
          </p:cNvPr>
          <p:cNvSpPr txBox="1"/>
          <p:nvPr/>
        </p:nvSpPr>
        <p:spPr>
          <a:xfrm>
            <a:off x="2254581" y="4017953"/>
            <a:ext cx="78965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from </a:t>
            </a:r>
            <a:r>
              <a:rPr lang="en-US" sz="3200" b="1" dirty="0" err="1"/>
              <a:t>sklearn.decomposition</a:t>
            </a:r>
            <a:r>
              <a:rPr lang="en-US" sz="3200" b="1" dirty="0"/>
              <a:t> import NMF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Fit NNMF on the Training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ym typeface="Wingdings" panose="05000000000000000000" pitchFamily="2" charset="2"/>
              </a:rPr>
              <a:t>Transform Training Set and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/>
              <a:t>Test Set.</a:t>
            </a:r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80745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A02A4-22B9-4D8D-AD8E-EBC1CFD7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7" y="76530"/>
            <a:ext cx="12410637" cy="804669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+mn-lt"/>
              </a:rPr>
              <a:t>EXAMPLES OF REDUCED FEATURES VISUALIZATION: NNMF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BB6A67-D54E-437B-9214-DD26CA10C09F}"/>
              </a:ext>
            </a:extLst>
          </p:cNvPr>
          <p:cNvSpPr txBox="1"/>
          <p:nvPr/>
        </p:nvSpPr>
        <p:spPr>
          <a:xfrm>
            <a:off x="585625" y="4677355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RGB DataSet, </a:t>
            </a:r>
          </a:p>
          <a:p>
            <a:pPr algn="ctr"/>
            <a:r>
              <a:rPr lang="it-IT" sz="2400" b="1" dirty="0"/>
              <a:t>Inception-v3 mixed0,</a:t>
            </a:r>
          </a:p>
          <a:p>
            <a:pPr algn="ctr"/>
            <a:r>
              <a:rPr lang="it-IT" sz="2400" b="1" dirty="0"/>
              <a:t>NNMF 2 components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BB34D0-9EC0-459F-B51F-C12E044C71F6}"/>
              </a:ext>
            </a:extLst>
          </p:cNvPr>
          <p:cNvSpPr txBox="1"/>
          <p:nvPr/>
        </p:nvSpPr>
        <p:spPr>
          <a:xfrm>
            <a:off x="7933968" y="4663255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RGB DataSet, </a:t>
            </a:r>
          </a:p>
          <a:p>
            <a:pPr algn="ctr"/>
            <a:r>
              <a:rPr lang="it-IT" sz="2400" b="1" dirty="0"/>
              <a:t>Inception-v3 mixed2,</a:t>
            </a:r>
          </a:p>
          <a:p>
            <a:pPr algn="ctr"/>
            <a:r>
              <a:rPr lang="it-IT" sz="2400" b="1" dirty="0"/>
              <a:t>NNMF 2 components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D1DDB93-F9DF-4DF5-92D0-F7A5727CD850}"/>
              </a:ext>
            </a:extLst>
          </p:cNvPr>
          <p:cNvSpPr txBox="1"/>
          <p:nvPr/>
        </p:nvSpPr>
        <p:spPr>
          <a:xfrm>
            <a:off x="5255734" y="3573016"/>
            <a:ext cx="1973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Parameters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C5A1A88-6ECE-4679-8EBF-FB3E976FD8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4" t="8656" r="7802" b="6694"/>
          <a:stretch/>
        </p:blipFill>
        <p:spPr>
          <a:xfrm>
            <a:off x="7140107" y="730618"/>
            <a:ext cx="5050307" cy="384199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811C965-50AB-4400-BF88-4DFC84BDA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" t="8796" r="8991" b="5816"/>
          <a:stretch/>
        </p:blipFill>
        <p:spPr>
          <a:xfrm>
            <a:off x="258319" y="693057"/>
            <a:ext cx="5050308" cy="393897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B09BDC9-CC8C-4CF8-AEE5-A69F2B58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755" y="4336129"/>
            <a:ext cx="3459851" cy="239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A2F22E-C836-44CC-AC6E-71427D99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-14614"/>
            <a:ext cx="12149385" cy="706091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>
                <a:latin typeface="+mn-lt"/>
              </a:rPr>
              <a:t>WORKFLOW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0D810FD-285D-4857-8C47-165782A91719}"/>
              </a:ext>
            </a:extLst>
          </p:cNvPr>
          <p:cNvSpPr/>
          <p:nvPr/>
        </p:nvSpPr>
        <p:spPr>
          <a:xfrm>
            <a:off x="834587" y="404665"/>
            <a:ext cx="1881867" cy="151338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</a:rPr>
              <a:t>RGB</a:t>
            </a:r>
          </a:p>
          <a:p>
            <a:pPr algn="ctr"/>
            <a:r>
              <a:rPr lang="it-IT" sz="2800" b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D930F72-9656-416E-AF06-BF98C6DEFD4F}"/>
              </a:ext>
            </a:extLst>
          </p:cNvPr>
          <p:cNvSpPr/>
          <p:nvPr/>
        </p:nvSpPr>
        <p:spPr>
          <a:xfrm>
            <a:off x="39484" y="2763089"/>
            <a:ext cx="3604561" cy="2065362"/>
          </a:xfrm>
          <a:prstGeom prst="round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IMAGES </a:t>
            </a:r>
          </a:p>
          <a:p>
            <a:pPr algn="ctr"/>
            <a:r>
              <a:rPr lang="it-IT" sz="2600" b="1" dirty="0">
                <a:solidFill>
                  <a:srgbClr val="0070C0"/>
                </a:solidFill>
              </a:rPr>
              <a:t>PRE-PROCESSING</a:t>
            </a:r>
            <a:r>
              <a:rPr lang="it-IT" sz="26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1" dirty="0">
                <a:solidFill>
                  <a:schemeClr val="tx1"/>
                </a:solidFill>
              </a:rPr>
              <a:t>Additional </a:t>
            </a:r>
            <a:r>
              <a:rPr lang="it-IT" sz="2600" b="1" u="sng" dirty="0">
                <a:solidFill>
                  <a:srgbClr val="FF0000"/>
                </a:solidFill>
              </a:rPr>
              <a:t>DATASETS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1" u="sng" dirty="0">
                <a:solidFill>
                  <a:srgbClr val="FF0000"/>
                </a:solidFill>
              </a:rPr>
              <a:t>CROP</a:t>
            </a:r>
            <a:r>
              <a:rPr lang="it-IT" sz="2600" b="1" dirty="0">
                <a:solidFill>
                  <a:schemeClr val="tx1"/>
                </a:solidFill>
              </a:rPr>
              <a:t> of the images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EB162A-AA39-4A04-9575-AA1273643DBC}"/>
              </a:ext>
            </a:extLst>
          </p:cNvPr>
          <p:cNvSpPr/>
          <p:nvPr/>
        </p:nvSpPr>
        <p:spPr>
          <a:xfrm>
            <a:off x="3670733" y="4725144"/>
            <a:ext cx="2448267" cy="1993660"/>
          </a:xfrm>
          <a:prstGeom prst="round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FEATURES EXTRACTION: </a:t>
            </a:r>
            <a:r>
              <a:rPr lang="it-IT" sz="2800" b="1" u="sng" dirty="0">
                <a:solidFill>
                  <a:srgbClr val="FF0000"/>
                </a:solidFill>
              </a:rPr>
              <a:t>BAG OF FEATURES</a:t>
            </a:r>
            <a:endParaRPr lang="it-IT" sz="2600" b="1" u="sng" dirty="0">
              <a:solidFill>
                <a:srgbClr val="FF0000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51CEEE0-46DF-410E-AF57-5E00C1CC0D57}"/>
              </a:ext>
            </a:extLst>
          </p:cNvPr>
          <p:cNvSpPr/>
          <p:nvPr/>
        </p:nvSpPr>
        <p:spPr>
          <a:xfrm>
            <a:off x="4145775" y="994694"/>
            <a:ext cx="3201723" cy="1656184"/>
          </a:xfrm>
          <a:prstGeom prst="round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FEATURES EXTRACTION: </a:t>
            </a:r>
          </a:p>
          <a:p>
            <a:pPr algn="ctr"/>
            <a:r>
              <a:rPr lang="it-IT" sz="2600" b="1" u="sng" dirty="0">
                <a:solidFill>
                  <a:srgbClr val="FF0000"/>
                </a:solidFill>
              </a:rPr>
              <a:t>PRE-TRAINED CNN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646876-B93A-428A-9229-8A1CEECE2DE3}"/>
              </a:ext>
            </a:extLst>
          </p:cNvPr>
          <p:cNvSpPr/>
          <p:nvPr/>
        </p:nvSpPr>
        <p:spPr>
          <a:xfrm>
            <a:off x="6567218" y="5445689"/>
            <a:ext cx="2782842" cy="898055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CLASSIFICATION: </a:t>
            </a:r>
            <a:r>
              <a:rPr lang="it-IT" sz="2800" b="1" u="sng" dirty="0">
                <a:solidFill>
                  <a:srgbClr val="FF0000"/>
                </a:solidFill>
              </a:rPr>
              <a:t>SVM</a:t>
            </a:r>
            <a:endParaRPr lang="it-IT" sz="2600" u="sng" dirty="0">
              <a:solidFill>
                <a:srgbClr val="FF0000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9974566-0CB3-466F-984E-6602B5D8019C}"/>
              </a:ext>
            </a:extLst>
          </p:cNvPr>
          <p:cNvSpPr/>
          <p:nvPr/>
        </p:nvSpPr>
        <p:spPr>
          <a:xfrm>
            <a:off x="7849227" y="963285"/>
            <a:ext cx="4202965" cy="165618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DIMENSIONALITY REDUCTION:</a:t>
            </a:r>
          </a:p>
          <a:p>
            <a:pPr algn="ctr"/>
            <a:r>
              <a:rPr lang="it-IT" sz="2800" b="1" u="sng" dirty="0">
                <a:solidFill>
                  <a:srgbClr val="FF0000"/>
                </a:solidFill>
              </a:rPr>
              <a:t>t-SNE, PCA, LDA, NNMF</a:t>
            </a:r>
          </a:p>
        </p:txBody>
      </p:sp>
      <p:sp>
        <p:nvSpPr>
          <p:cNvPr id="14" name="Rettangolo con angoli arrotondati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EA3451-08DB-4395-BCC0-2F88E90ABB74}"/>
              </a:ext>
            </a:extLst>
          </p:cNvPr>
          <p:cNvSpPr/>
          <p:nvPr/>
        </p:nvSpPr>
        <p:spPr>
          <a:xfrm>
            <a:off x="8652842" y="3069529"/>
            <a:ext cx="3547707" cy="136046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CLASSIFICATION:</a:t>
            </a:r>
          </a:p>
          <a:p>
            <a:pPr algn="ctr"/>
            <a:r>
              <a:rPr lang="it-IT" sz="2800" b="1" u="sng" dirty="0">
                <a:solidFill>
                  <a:srgbClr val="FF000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SVM, Random Forest, Naive Bayes, k-NN</a:t>
            </a:r>
            <a:endParaRPr lang="it-IT" sz="2800" b="1" u="sng" dirty="0">
              <a:solidFill>
                <a:srgbClr val="FF0000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020450F-68B5-49AD-B20A-12029C88ED7F}"/>
              </a:ext>
            </a:extLst>
          </p:cNvPr>
          <p:cNvSpPr/>
          <p:nvPr/>
        </p:nvSpPr>
        <p:spPr>
          <a:xfrm>
            <a:off x="9798280" y="5001373"/>
            <a:ext cx="2402268" cy="1796109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COMPARING RESULTS</a:t>
            </a:r>
          </a:p>
        </p:txBody>
      </p:sp>
      <p:sp>
        <p:nvSpPr>
          <p:cNvPr id="42" name="Freccia curva 41">
            <a:extLst>
              <a:ext uri="{FF2B5EF4-FFF2-40B4-BE49-F238E27FC236}">
                <a16:creationId xmlns:a16="http://schemas.microsoft.com/office/drawing/2014/main" id="{D412F464-640C-437F-BF33-AB96EFED111B}"/>
              </a:ext>
            </a:extLst>
          </p:cNvPr>
          <p:cNvSpPr/>
          <p:nvPr/>
        </p:nvSpPr>
        <p:spPr>
          <a:xfrm flipV="1">
            <a:off x="1487489" y="4828452"/>
            <a:ext cx="2156557" cy="1336853"/>
          </a:xfrm>
          <a:prstGeom prst="ben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338C4395-BEA1-4329-A928-4734838AA51F}"/>
              </a:ext>
            </a:extLst>
          </p:cNvPr>
          <p:cNvSpPr/>
          <p:nvPr/>
        </p:nvSpPr>
        <p:spPr>
          <a:xfrm>
            <a:off x="1487488" y="1918051"/>
            <a:ext cx="576064" cy="845038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5" name="Freccia curva 44">
            <a:extLst>
              <a:ext uri="{FF2B5EF4-FFF2-40B4-BE49-F238E27FC236}">
                <a16:creationId xmlns:a16="http://schemas.microsoft.com/office/drawing/2014/main" id="{BA213BA0-8E8D-4E94-B108-1F5452C135FA}"/>
              </a:ext>
            </a:extLst>
          </p:cNvPr>
          <p:cNvSpPr/>
          <p:nvPr/>
        </p:nvSpPr>
        <p:spPr>
          <a:xfrm rot="16200000" flipV="1">
            <a:off x="4132506" y="2188916"/>
            <a:ext cx="1360460" cy="2278496"/>
          </a:xfrm>
          <a:prstGeom prst="ben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6" name="Freccia a destra 45">
            <a:extLst>
              <a:ext uri="{FF2B5EF4-FFF2-40B4-BE49-F238E27FC236}">
                <a16:creationId xmlns:a16="http://schemas.microsoft.com/office/drawing/2014/main" id="{7AC72651-45DF-4F48-A5F6-C0D916E6D811}"/>
              </a:ext>
            </a:extLst>
          </p:cNvPr>
          <p:cNvSpPr/>
          <p:nvPr/>
        </p:nvSpPr>
        <p:spPr>
          <a:xfrm>
            <a:off x="7347498" y="1628800"/>
            <a:ext cx="501729" cy="576064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CC7BEC24-1429-4AB4-AACC-BD71B582F6E9}"/>
              </a:ext>
            </a:extLst>
          </p:cNvPr>
          <p:cNvSpPr/>
          <p:nvPr/>
        </p:nvSpPr>
        <p:spPr>
          <a:xfrm>
            <a:off x="9984433" y="2647935"/>
            <a:ext cx="720081" cy="421595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in giù 47">
            <a:extLst>
              <a:ext uri="{FF2B5EF4-FFF2-40B4-BE49-F238E27FC236}">
                <a16:creationId xmlns:a16="http://schemas.microsoft.com/office/drawing/2014/main" id="{FBCDFFC4-BBA0-46D6-B818-ADBB9B53AA73}"/>
              </a:ext>
            </a:extLst>
          </p:cNvPr>
          <p:cNvSpPr/>
          <p:nvPr/>
        </p:nvSpPr>
        <p:spPr>
          <a:xfrm>
            <a:off x="10704514" y="4429991"/>
            <a:ext cx="576063" cy="567530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a destra 48">
            <a:extLst>
              <a:ext uri="{FF2B5EF4-FFF2-40B4-BE49-F238E27FC236}">
                <a16:creationId xmlns:a16="http://schemas.microsoft.com/office/drawing/2014/main" id="{9E691669-2550-4381-BA08-EFE9FB082DAC}"/>
              </a:ext>
            </a:extLst>
          </p:cNvPr>
          <p:cNvSpPr/>
          <p:nvPr/>
        </p:nvSpPr>
        <p:spPr>
          <a:xfrm>
            <a:off x="6119000" y="5721974"/>
            <a:ext cx="409049" cy="443330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a destra 49">
            <a:extLst>
              <a:ext uri="{FF2B5EF4-FFF2-40B4-BE49-F238E27FC236}">
                <a16:creationId xmlns:a16="http://schemas.microsoft.com/office/drawing/2014/main" id="{ACEF04BC-9C84-494B-BD9A-FFF3D86A0B4C}"/>
              </a:ext>
            </a:extLst>
          </p:cNvPr>
          <p:cNvSpPr/>
          <p:nvPr/>
        </p:nvSpPr>
        <p:spPr>
          <a:xfrm>
            <a:off x="9350061" y="5721974"/>
            <a:ext cx="448219" cy="443330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82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8F8306A-83AB-4984-B61C-23266E33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91597"/>
            <a:ext cx="12188825" cy="804669"/>
          </a:xfrm>
        </p:spPr>
        <p:txBody>
          <a:bodyPr>
            <a:normAutofit/>
          </a:bodyPr>
          <a:lstStyle/>
          <a:p>
            <a:pPr algn="ctr"/>
            <a:r>
              <a:rPr lang="en-US" sz="4800" b="1" u="sng" dirty="0">
                <a:latin typeface="+mn-lt"/>
              </a:rPr>
              <a:t>CLASSIFICATION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0E7FCB-19BA-489F-AF83-A05088E4A3C2}"/>
              </a:ext>
            </a:extLst>
          </p:cNvPr>
          <p:cNvSpPr txBox="1"/>
          <p:nvPr/>
        </p:nvSpPr>
        <p:spPr>
          <a:xfrm>
            <a:off x="3359697" y="1798746"/>
            <a:ext cx="5967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3200" b="1" dirty="0"/>
              <a:t>MACHINE LEARNING LIBRARY: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0070C0"/>
                </a:solidFill>
              </a:rPr>
              <a:t>Scikit-learn</a:t>
            </a:r>
            <a:endParaRPr lang="it-IT" sz="4000" b="1" dirty="0">
              <a:solidFill>
                <a:srgbClr val="0070C0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CC9919D-CD27-4895-A8F9-25B248FE1D8F}"/>
              </a:ext>
            </a:extLst>
          </p:cNvPr>
          <p:cNvSpPr/>
          <p:nvPr/>
        </p:nvSpPr>
        <p:spPr>
          <a:xfrm>
            <a:off x="3503713" y="3463822"/>
            <a:ext cx="8303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Using </a:t>
            </a:r>
            <a:r>
              <a:rPr lang="en-US" sz="3200" b="1" dirty="0">
                <a:solidFill>
                  <a:srgbClr val="0070C0"/>
                </a:solidFill>
              </a:rPr>
              <a:t>Classification_GUI.py</a:t>
            </a:r>
            <a:r>
              <a:rPr lang="en-US" sz="32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670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3C0D55-4B64-47F3-83AD-9DFE7832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390849"/>
            <a:ext cx="12188825" cy="661888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>
                <a:solidFill>
                  <a:schemeClr val="tx1">
                    <a:lumMod val="95000"/>
                  </a:schemeClr>
                </a:solidFill>
                <a:latin typeface="+mn-lt"/>
              </a:rPr>
              <a:t>MESOTHELIOMA SARCOMATOIDE</a:t>
            </a:r>
            <a:endParaRPr lang="en-US" sz="4800" dirty="0">
              <a:latin typeface="+mn-lt"/>
            </a:endParaRPr>
          </a:p>
        </p:txBody>
      </p:sp>
      <p:sp>
        <p:nvSpPr>
          <p:cNvPr id="6" name="Segnaposto contenuto 13">
            <a:extLst>
              <a:ext uri="{FF2B5EF4-FFF2-40B4-BE49-F238E27FC236}">
                <a16:creationId xmlns:a16="http://schemas.microsoft.com/office/drawing/2014/main" id="{E8EA5701-CBD4-437B-A8C2-B89123A2A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2372310"/>
            <a:ext cx="6908443" cy="2557499"/>
          </a:xfrm>
        </p:spPr>
        <p:txBody>
          <a:bodyPr rtlCol="0"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10-20 % of mesotheliomas</a:t>
            </a:r>
          </a:p>
          <a:p>
            <a:endParaRPr lang="en-US" b="1" dirty="0"/>
          </a:p>
          <a:p>
            <a:r>
              <a:rPr lang="en-US" b="1" dirty="0"/>
              <a:t>Consists  of: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rgbClr val="0070C0"/>
                </a:solidFill>
              </a:rPr>
              <a:t>Spindle  cells arranged  in  fascicles  </a:t>
            </a:r>
            <a:r>
              <a:rPr lang="en-US" b="1" dirty="0"/>
              <a:t>or  having  a  </a:t>
            </a:r>
            <a:r>
              <a:rPr lang="en-US" b="1" dirty="0">
                <a:solidFill>
                  <a:srgbClr val="0070C0"/>
                </a:solidFill>
              </a:rPr>
              <a:t>haphazard  distribution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74B080-0CEE-4B70-A364-4C60ED8DA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68" y="1916832"/>
            <a:ext cx="3240000" cy="32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6275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i multimediali online 3">
            <a:hlinkClick r:id="" action="ppaction://media"/>
            <a:extLst>
              <a:ext uri="{FF2B5EF4-FFF2-40B4-BE49-F238E27FC236}">
                <a16:creationId xmlns:a16="http://schemas.microsoft.com/office/drawing/2014/main" id="{3CFA52C4-DB19-4B06-9476-5E89994DD8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88335" y="1027906"/>
            <a:ext cx="10015330" cy="563362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65F3E9-CC52-4AB1-ACB1-A6DD571ACE9F}"/>
              </a:ext>
            </a:extLst>
          </p:cNvPr>
          <p:cNvSpPr txBox="1"/>
          <p:nvPr/>
        </p:nvSpPr>
        <p:spPr>
          <a:xfrm>
            <a:off x="1589" y="260649"/>
            <a:ext cx="1218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/>
              <a:t>DEMO Classification_GUI.py</a:t>
            </a:r>
          </a:p>
        </p:txBody>
      </p:sp>
    </p:spTree>
    <p:extLst>
      <p:ext uri="{BB962C8B-B14F-4D97-AF65-F5344CB8AC3E}">
        <p14:creationId xmlns:p14="http://schemas.microsoft.com/office/powerpoint/2010/main" val="472350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841B2C-84AA-4B6C-B765-598A3EB74D6F}"/>
              </a:ext>
            </a:extLst>
          </p:cNvPr>
          <p:cNvSpPr txBox="1"/>
          <p:nvPr/>
        </p:nvSpPr>
        <p:spPr>
          <a:xfrm>
            <a:off x="1588" y="116633"/>
            <a:ext cx="121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u="sng" dirty="0"/>
              <a:t>Multi-class SVM (Support Vector Machine)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8B4A48-DE9A-4935-8ADC-79415FF3CFD8}"/>
              </a:ext>
            </a:extLst>
          </p:cNvPr>
          <p:cNvSpPr txBox="1"/>
          <p:nvPr/>
        </p:nvSpPr>
        <p:spPr>
          <a:xfrm>
            <a:off x="643001" y="565360"/>
            <a:ext cx="115212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from </a:t>
            </a:r>
            <a:r>
              <a:rPr lang="en-GB" sz="3200" b="1" dirty="0" err="1"/>
              <a:t>sklearn.svm</a:t>
            </a:r>
            <a:r>
              <a:rPr lang="en-GB" sz="3200" b="1" dirty="0"/>
              <a:t> import SVC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Decision function </a:t>
            </a:r>
            <a:r>
              <a:rPr lang="en-GB" sz="3200" b="1" dirty="0">
                <a:sym typeface="Wingdings" panose="05000000000000000000" pitchFamily="2" charset="2"/>
              </a:rPr>
              <a:t> </a:t>
            </a:r>
            <a:r>
              <a:rPr lang="en-GB" sz="3200" b="1" dirty="0">
                <a:solidFill>
                  <a:srgbClr val="0070C0"/>
                </a:solidFill>
              </a:rPr>
              <a:t>One vs Rest</a:t>
            </a:r>
          </a:p>
          <a:p>
            <a:pPr marL="457200" indent="-457200">
              <a:buFontTx/>
              <a:buChar char="-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Kernel: </a:t>
            </a:r>
            <a:r>
              <a:rPr lang="en-GB" sz="3200" b="1" dirty="0">
                <a:solidFill>
                  <a:srgbClr val="0070C0"/>
                </a:solidFill>
              </a:rPr>
              <a:t>RBF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Tuning on C and Gamma: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highlight>
                <a:srgbClr val="FFFF0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0070C0"/>
                </a:solidFill>
              </a:rPr>
              <a:t>10-fold Cross-validation </a:t>
            </a:r>
            <a:r>
              <a:rPr lang="en-GB" sz="3200" b="1" dirty="0"/>
              <a:t>on Training Set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Classify</a:t>
            </a:r>
            <a:r>
              <a:rPr lang="en-US" sz="3200" b="1" dirty="0"/>
              <a:t> Test Set</a:t>
            </a:r>
            <a:endParaRPr lang="it-IT" sz="32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A23D6B-5649-4FBE-818F-2096B5CFA568}"/>
              </a:ext>
            </a:extLst>
          </p:cNvPr>
          <p:cNvSpPr txBox="1"/>
          <p:nvPr/>
        </p:nvSpPr>
        <p:spPr>
          <a:xfrm>
            <a:off x="5484168" y="3786439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>
                <a:solidFill>
                  <a:srgbClr val="0070C0"/>
                </a:solidFill>
              </a:rPr>
              <a:t>C = [0.001, 0.01, 0.1, 1, 10 , 100, 1000]</a:t>
            </a:r>
          </a:p>
          <a:p>
            <a:r>
              <a:rPr lang="sv-SE" sz="3200" b="1" dirty="0">
                <a:solidFill>
                  <a:srgbClr val="0070C0"/>
                </a:solidFill>
              </a:rPr>
              <a:t>Gamma = [0.001, 0.01, 0.1, 1]</a:t>
            </a:r>
            <a:endParaRPr lang="it-IT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841B2C-84AA-4B6C-B765-598A3EB74D6F}"/>
              </a:ext>
            </a:extLst>
          </p:cNvPr>
          <p:cNvSpPr txBox="1"/>
          <p:nvPr/>
        </p:nvSpPr>
        <p:spPr>
          <a:xfrm>
            <a:off x="1588" y="116633"/>
            <a:ext cx="121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u="sng" dirty="0"/>
              <a:t>Random </a:t>
            </a:r>
            <a:r>
              <a:rPr lang="it-IT" sz="4800" b="1" u="sng" dirty="0" err="1"/>
              <a:t>Forest</a:t>
            </a:r>
            <a:endParaRPr lang="it-IT" sz="4800" b="1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8B4A48-DE9A-4935-8ADC-79415FF3CFD8}"/>
              </a:ext>
            </a:extLst>
          </p:cNvPr>
          <p:cNvSpPr txBox="1"/>
          <p:nvPr/>
        </p:nvSpPr>
        <p:spPr>
          <a:xfrm>
            <a:off x="643001" y="565360"/>
            <a:ext cx="115212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from </a:t>
            </a:r>
            <a:r>
              <a:rPr lang="en-GB" sz="3200" b="1" dirty="0" err="1"/>
              <a:t>sklearn.ensemble</a:t>
            </a:r>
            <a:r>
              <a:rPr lang="en-GB" sz="3200" b="1" dirty="0"/>
              <a:t> import </a:t>
            </a:r>
            <a:r>
              <a:rPr lang="en-GB" sz="3200" b="1" dirty="0" err="1"/>
              <a:t>RandomForestClassifier</a:t>
            </a: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Criterion</a:t>
            </a:r>
            <a:r>
              <a:rPr lang="en-GB" sz="3200" b="1" dirty="0">
                <a:sym typeface="Wingdings" panose="05000000000000000000" pitchFamily="2" charset="2"/>
              </a:rPr>
              <a:t> </a:t>
            </a:r>
            <a:r>
              <a:rPr lang="en-GB" sz="3200" b="1" dirty="0">
                <a:solidFill>
                  <a:srgbClr val="0070C0"/>
                </a:solidFill>
              </a:rPr>
              <a:t>Gini</a:t>
            </a:r>
            <a:endParaRPr lang="en-GB" sz="3200" b="1" dirty="0"/>
          </a:p>
          <a:p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Tuning on </a:t>
            </a:r>
            <a:r>
              <a:rPr lang="en-US" sz="3200" b="1" dirty="0"/>
              <a:t>number </a:t>
            </a:r>
          </a:p>
          <a:p>
            <a:r>
              <a:rPr lang="en-US" sz="3200" b="1" dirty="0"/>
              <a:t>      of trees in the forest</a:t>
            </a:r>
            <a:r>
              <a:rPr lang="en-GB" sz="3200" b="1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highlight>
                <a:srgbClr val="FFFF0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0070C0"/>
                </a:solidFill>
              </a:rPr>
              <a:t>10-fold Cross-validation </a:t>
            </a:r>
            <a:r>
              <a:rPr lang="en-GB" sz="3200" b="1" dirty="0"/>
              <a:t>on Training Set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Classify</a:t>
            </a:r>
            <a:r>
              <a:rPr lang="en-US" sz="3200" b="1" dirty="0"/>
              <a:t> Test Set</a:t>
            </a:r>
            <a:endParaRPr lang="it-IT" sz="32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A23D6B-5649-4FBE-818F-2096B5CFA568}"/>
              </a:ext>
            </a:extLst>
          </p:cNvPr>
          <p:cNvSpPr txBox="1"/>
          <p:nvPr/>
        </p:nvSpPr>
        <p:spPr>
          <a:xfrm>
            <a:off x="5271898" y="3319960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>
                <a:solidFill>
                  <a:srgbClr val="0070C0"/>
                </a:solidFill>
              </a:rPr>
              <a:t>N_estimators = [10, 20, 30]</a:t>
            </a:r>
          </a:p>
        </p:txBody>
      </p:sp>
    </p:spTree>
    <p:extLst>
      <p:ext uri="{BB962C8B-B14F-4D97-AF65-F5344CB8AC3E}">
        <p14:creationId xmlns:p14="http://schemas.microsoft.com/office/powerpoint/2010/main" val="29626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73D674-51F1-4B82-B80B-2293A99814A1}"/>
              </a:ext>
            </a:extLst>
          </p:cNvPr>
          <p:cNvSpPr txBox="1"/>
          <p:nvPr/>
        </p:nvSpPr>
        <p:spPr>
          <a:xfrm>
            <a:off x="1588" y="116633"/>
            <a:ext cx="121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u="sng" dirty="0" err="1"/>
              <a:t>Gaussian</a:t>
            </a:r>
            <a:r>
              <a:rPr lang="it-IT" sz="4800" b="1" u="sng" dirty="0"/>
              <a:t> </a:t>
            </a:r>
            <a:r>
              <a:rPr lang="it-IT" sz="4800" b="1" u="sng" dirty="0" err="1"/>
              <a:t>Naive</a:t>
            </a:r>
            <a:r>
              <a:rPr lang="it-IT" sz="4800" b="1" u="sng" dirty="0"/>
              <a:t> </a:t>
            </a:r>
            <a:r>
              <a:rPr lang="it-IT" sz="4800" b="1" u="sng" dirty="0" err="1"/>
              <a:t>Bayes</a:t>
            </a:r>
            <a:endParaRPr lang="it-IT" sz="4800" b="1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4F8BC6-CD02-4D6E-B987-5E903D0E69BF}"/>
              </a:ext>
            </a:extLst>
          </p:cNvPr>
          <p:cNvSpPr txBox="1"/>
          <p:nvPr/>
        </p:nvSpPr>
        <p:spPr>
          <a:xfrm>
            <a:off x="1696277" y="1731552"/>
            <a:ext cx="97652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from </a:t>
            </a:r>
            <a:r>
              <a:rPr lang="en-GB" sz="3200" b="1" dirty="0" err="1"/>
              <a:t>sklearn.naive_bayes</a:t>
            </a:r>
            <a:r>
              <a:rPr lang="en-GB" sz="3200" b="1" dirty="0"/>
              <a:t> import </a:t>
            </a:r>
            <a:r>
              <a:rPr lang="en-GB" sz="3200" b="1" dirty="0" err="1"/>
              <a:t>GaussianNB</a:t>
            </a: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0070C0"/>
                </a:solidFill>
              </a:rPr>
              <a:t>10-fold Cross-validation </a:t>
            </a:r>
            <a:r>
              <a:rPr lang="en-GB" sz="3200" b="1" dirty="0"/>
              <a:t>on Training Set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Classify</a:t>
            </a:r>
            <a:r>
              <a:rPr lang="en-US" sz="3200" b="1" dirty="0"/>
              <a:t> Test Set</a:t>
            </a:r>
            <a:endParaRPr lang="it-IT" sz="3200" b="1" dirty="0"/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841B2C-84AA-4B6C-B765-598A3EB74D6F}"/>
              </a:ext>
            </a:extLst>
          </p:cNvPr>
          <p:cNvSpPr txBox="1"/>
          <p:nvPr/>
        </p:nvSpPr>
        <p:spPr>
          <a:xfrm>
            <a:off x="1588" y="116633"/>
            <a:ext cx="121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u="sng" dirty="0"/>
              <a:t>K-NN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8B4A48-DE9A-4935-8ADC-79415FF3CFD8}"/>
              </a:ext>
            </a:extLst>
          </p:cNvPr>
          <p:cNvSpPr txBox="1"/>
          <p:nvPr/>
        </p:nvSpPr>
        <p:spPr>
          <a:xfrm>
            <a:off x="643001" y="565359"/>
            <a:ext cx="115212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b="1" dirty="0">
              <a:solidFill>
                <a:srgbClr val="0070C0"/>
              </a:solidFill>
            </a:endParaRPr>
          </a:p>
          <a:p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from </a:t>
            </a:r>
            <a:r>
              <a:rPr lang="en-GB" sz="3200" b="1" dirty="0" err="1"/>
              <a:t>sklearn.neighbors</a:t>
            </a:r>
            <a:r>
              <a:rPr lang="en-GB" sz="3200" b="1" dirty="0"/>
              <a:t> import </a:t>
            </a:r>
            <a:r>
              <a:rPr lang="en-GB" sz="3200" b="1" dirty="0" err="1"/>
              <a:t>KNeighborsClassifier</a:t>
            </a: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Tuning on </a:t>
            </a:r>
            <a:r>
              <a:rPr lang="en-US" sz="3200" b="1" dirty="0"/>
              <a:t>Number </a:t>
            </a:r>
          </a:p>
          <a:p>
            <a:r>
              <a:rPr lang="en-US" sz="3200" b="1" dirty="0"/>
              <a:t>     of neighbors</a:t>
            </a:r>
            <a:r>
              <a:rPr lang="en-GB" sz="3200" b="1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highlight>
                <a:srgbClr val="FFFF0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0070C0"/>
                </a:solidFill>
              </a:rPr>
              <a:t>10-fold Cross-validation </a:t>
            </a:r>
            <a:r>
              <a:rPr lang="en-GB" sz="3200" b="1" dirty="0"/>
              <a:t>on Training Set</a:t>
            </a:r>
          </a:p>
          <a:p>
            <a:endParaRPr lang="en-US" sz="32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Classify </a:t>
            </a:r>
            <a:r>
              <a:rPr lang="en-US" sz="3200" b="1" dirty="0"/>
              <a:t>Test Set</a:t>
            </a:r>
            <a:endParaRPr lang="it-IT" sz="32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A23D6B-5649-4FBE-818F-2096B5CFA568}"/>
              </a:ext>
            </a:extLst>
          </p:cNvPr>
          <p:cNvSpPr txBox="1"/>
          <p:nvPr/>
        </p:nvSpPr>
        <p:spPr>
          <a:xfrm>
            <a:off x="4980350" y="2972486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>
                <a:solidFill>
                  <a:srgbClr val="0070C0"/>
                </a:solidFill>
              </a:rPr>
              <a:t>N_neighbors = [1, ..., 9]</a:t>
            </a:r>
          </a:p>
        </p:txBody>
      </p:sp>
    </p:spTree>
    <p:extLst>
      <p:ext uri="{BB962C8B-B14F-4D97-AF65-F5344CB8AC3E}">
        <p14:creationId xmlns:p14="http://schemas.microsoft.com/office/powerpoint/2010/main" val="363398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314B98-30A6-4BC7-89D5-613553387D31}"/>
              </a:ext>
            </a:extLst>
          </p:cNvPr>
          <p:cNvSpPr txBox="1"/>
          <p:nvPr/>
        </p:nvSpPr>
        <p:spPr>
          <a:xfrm>
            <a:off x="616978" y="4979811"/>
            <a:ext cx="2507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C00000"/>
                </a:solidFill>
              </a:rPr>
              <a:t>95.6 %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BBAD489-B32E-4963-AF63-65A1F65A5590}"/>
              </a:ext>
            </a:extLst>
          </p:cNvPr>
          <p:cNvSpPr/>
          <p:nvPr/>
        </p:nvSpPr>
        <p:spPr>
          <a:xfrm>
            <a:off x="335360" y="1690690"/>
            <a:ext cx="2592288" cy="152228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/>
              <a:t>RANDOM FOREST</a:t>
            </a:r>
          </a:p>
        </p:txBody>
      </p:sp>
      <p:sp>
        <p:nvSpPr>
          <p:cNvPr id="16" name="Freccia in giù 15">
            <a:extLst>
              <a:ext uri="{FF2B5EF4-FFF2-40B4-BE49-F238E27FC236}">
                <a16:creationId xmlns:a16="http://schemas.microsoft.com/office/drawing/2014/main" id="{DF0D9378-B5DD-4D11-82F4-E6A1780D14A1}"/>
              </a:ext>
            </a:extLst>
          </p:cNvPr>
          <p:cNvSpPr/>
          <p:nvPr/>
        </p:nvSpPr>
        <p:spPr>
          <a:xfrm>
            <a:off x="1301255" y="3212976"/>
            <a:ext cx="660499" cy="170889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FB51A76-D59C-4140-B233-A7EBCFDA7DFD}"/>
              </a:ext>
            </a:extLst>
          </p:cNvPr>
          <p:cNvSpPr/>
          <p:nvPr/>
        </p:nvSpPr>
        <p:spPr>
          <a:xfrm>
            <a:off x="8825012" y="1685445"/>
            <a:ext cx="2592288" cy="15222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K-NN</a:t>
            </a:r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D3BB4121-6BC6-4C0A-905C-5897D7233414}"/>
              </a:ext>
            </a:extLst>
          </p:cNvPr>
          <p:cNvSpPr/>
          <p:nvPr/>
        </p:nvSpPr>
        <p:spPr>
          <a:xfrm>
            <a:off x="9824603" y="3207732"/>
            <a:ext cx="660499" cy="170889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2C6F97E-07B7-4D01-A89C-237A9D9190E7}"/>
              </a:ext>
            </a:extLst>
          </p:cNvPr>
          <p:cNvSpPr/>
          <p:nvPr/>
        </p:nvSpPr>
        <p:spPr>
          <a:xfrm>
            <a:off x="5845065" y="1685446"/>
            <a:ext cx="2592288" cy="152228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GAUSSIAN NAIVE BAYES</a:t>
            </a:r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A6CF0E50-AC72-4835-B608-673C76C3E7BB}"/>
              </a:ext>
            </a:extLst>
          </p:cNvPr>
          <p:cNvSpPr/>
          <p:nvPr/>
        </p:nvSpPr>
        <p:spPr>
          <a:xfrm>
            <a:off x="6851267" y="3207732"/>
            <a:ext cx="660499" cy="1708892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553EFCC-8A05-4E25-8983-B0D7365EAFD4}"/>
              </a:ext>
            </a:extLst>
          </p:cNvPr>
          <p:cNvSpPr/>
          <p:nvPr/>
        </p:nvSpPr>
        <p:spPr>
          <a:xfrm>
            <a:off x="3098748" y="1690690"/>
            <a:ext cx="2592288" cy="1522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/>
              <a:t>MULTI-CLASS SVM</a:t>
            </a:r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3ADCA2F6-0F58-4B89-B71B-F3B1FCE146AC}"/>
              </a:ext>
            </a:extLst>
          </p:cNvPr>
          <p:cNvSpPr/>
          <p:nvPr/>
        </p:nvSpPr>
        <p:spPr>
          <a:xfrm>
            <a:off x="4144478" y="3212976"/>
            <a:ext cx="660499" cy="1708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D8F8800F-1345-4545-B2B7-4CFC51DA408D}"/>
              </a:ext>
            </a:extLst>
          </p:cNvPr>
          <p:cNvSpPr txBox="1"/>
          <p:nvPr/>
        </p:nvSpPr>
        <p:spPr>
          <a:xfrm>
            <a:off x="3413633" y="4968596"/>
            <a:ext cx="2507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2060"/>
                </a:solidFill>
              </a:rPr>
              <a:t>91.1 %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2F2348CE-25CD-4E47-B932-D1B50F0A90BB}"/>
              </a:ext>
            </a:extLst>
          </p:cNvPr>
          <p:cNvSpPr txBox="1"/>
          <p:nvPr/>
        </p:nvSpPr>
        <p:spPr>
          <a:xfrm>
            <a:off x="6061080" y="4916624"/>
            <a:ext cx="2507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95.6 %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8380A8F-87CF-4393-A6F3-89563A5EF559}"/>
              </a:ext>
            </a:extLst>
          </p:cNvPr>
          <p:cNvSpPr txBox="1"/>
          <p:nvPr/>
        </p:nvSpPr>
        <p:spPr>
          <a:xfrm>
            <a:off x="8909882" y="4899329"/>
            <a:ext cx="2507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</a:rPr>
              <a:t>96.7 %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5E6867A-D678-4FAC-837F-356805250765}"/>
              </a:ext>
            </a:extLst>
          </p:cNvPr>
          <p:cNvSpPr txBox="1"/>
          <p:nvPr/>
        </p:nvSpPr>
        <p:spPr>
          <a:xfrm>
            <a:off x="1588" y="116633"/>
            <a:ext cx="121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/>
              <a:t>Best </a:t>
            </a:r>
            <a:r>
              <a:rPr lang="it-IT" sz="4800" b="1" dirty="0" err="1"/>
              <a:t>accuracies</a:t>
            </a:r>
            <a:r>
              <a:rPr lang="it-IT" sz="4800" b="1" dirty="0"/>
              <a:t> </a:t>
            </a:r>
            <a:r>
              <a:rPr lang="it-IT" sz="4800" b="1" dirty="0" err="1"/>
              <a:t>obtained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2901800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A2F22E-C836-44CC-AC6E-71427D99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-14614"/>
            <a:ext cx="12149385" cy="706091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>
                <a:latin typeface="+mn-lt"/>
              </a:rPr>
              <a:t>WORKFLOW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0D810FD-285D-4857-8C47-165782A91719}"/>
              </a:ext>
            </a:extLst>
          </p:cNvPr>
          <p:cNvSpPr/>
          <p:nvPr/>
        </p:nvSpPr>
        <p:spPr>
          <a:xfrm>
            <a:off x="834587" y="404665"/>
            <a:ext cx="1881867" cy="151338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</a:rPr>
              <a:t>RGB</a:t>
            </a:r>
          </a:p>
          <a:p>
            <a:pPr algn="ctr"/>
            <a:r>
              <a:rPr lang="it-IT" sz="2800" b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D930F72-9656-416E-AF06-BF98C6DEFD4F}"/>
              </a:ext>
            </a:extLst>
          </p:cNvPr>
          <p:cNvSpPr/>
          <p:nvPr/>
        </p:nvSpPr>
        <p:spPr>
          <a:xfrm>
            <a:off x="39484" y="2763089"/>
            <a:ext cx="3604561" cy="2065362"/>
          </a:xfrm>
          <a:prstGeom prst="round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IMAGES </a:t>
            </a:r>
          </a:p>
          <a:p>
            <a:pPr algn="ctr"/>
            <a:r>
              <a:rPr lang="it-IT" sz="2600" b="1" dirty="0">
                <a:solidFill>
                  <a:srgbClr val="0070C0"/>
                </a:solidFill>
              </a:rPr>
              <a:t>PRE-PROCESSING</a:t>
            </a:r>
            <a:r>
              <a:rPr lang="it-IT" sz="26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1" dirty="0">
                <a:solidFill>
                  <a:schemeClr val="tx1"/>
                </a:solidFill>
              </a:rPr>
              <a:t>Additional </a:t>
            </a:r>
            <a:r>
              <a:rPr lang="it-IT" sz="2600" b="1" u="sng" dirty="0">
                <a:solidFill>
                  <a:srgbClr val="FF0000"/>
                </a:solidFill>
              </a:rPr>
              <a:t>DATASETS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1" u="sng" dirty="0">
                <a:solidFill>
                  <a:srgbClr val="FF0000"/>
                </a:solidFill>
              </a:rPr>
              <a:t>CROP</a:t>
            </a:r>
            <a:r>
              <a:rPr lang="it-IT" sz="2600" b="1" dirty="0">
                <a:solidFill>
                  <a:schemeClr val="tx1"/>
                </a:solidFill>
              </a:rPr>
              <a:t> of the images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EB162A-AA39-4A04-9575-AA1273643DBC}"/>
              </a:ext>
            </a:extLst>
          </p:cNvPr>
          <p:cNvSpPr/>
          <p:nvPr/>
        </p:nvSpPr>
        <p:spPr>
          <a:xfrm>
            <a:off x="3670733" y="4725144"/>
            <a:ext cx="2448267" cy="1993660"/>
          </a:xfrm>
          <a:prstGeom prst="round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FEATURES EXTRACTION: </a:t>
            </a:r>
            <a:r>
              <a:rPr lang="it-IT" sz="2800" b="1" u="sng" dirty="0">
                <a:solidFill>
                  <a:srgbClr val="FF0000"/>
                </a:solidFill>
              </a:rPr>
              <a:t>BAG OF FEATURES</a:t>
            </a:r>
            <a:endParaRPr lang="it-IT" sz="2600" b="1" u="sng" dirty="0">
              <a:solidFill>
                <a:srgbClr val="FF0000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51CEEE0-46DF-410E-AF57-5E00C1CC0D57}"/>
              </a:ext>
            </a:extLst>
          </p:cNvPr>
          <p:cNvSpPr/>
          <p:nvPr/>
        </p:nvSpPr>
        <p:spPr>
          <a:xfrm>
            <a:off x="4145775" y="994694"/>
            <a:ext cx="3201723" cy="1656184"/>
          </a:xfrm>
          <a:prstGeom prst="round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FEATURES EXTRACTION: </a:t>
            </a:r>
          </a:p>
          <a:p>
            <a:pPr algn="ctr"/>
            <a:r>
              <a:rPr lang="it-IT" sz="2600" b="1" u="sng" dirty="0">
                <a:solidFill>
                  <a:srgbClr val="FF0000"/>
                </a:solidFill>
              </a:rPr>
              <a:t>PRE-TRAINED CNN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646876-B93A-428A-9229-8A1CEECE2DE3}"/>
              </a:ext>
            </a:extLst>
          </p:cNvPr>
          <p:cNvSpPr/>
          <p:nvPr/>
        </p:nvSpPr>
        <p:spPr>
          <a:xfrm>
            <a:off x="6567218" y="5445689"/>
            <a:ext cx="2782842" cy="898055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CLASSIFICATION: </a:t>
            </a:r>
            <a:r>
              <a:rPr lang="it-IT" sz="2800" b="1" u="sng" dirty="0">
                <a:solidFill>
                  <a:srgbClr val="FF0000"/>
                </a:solidFill>
              </a:rPr>
              <a:t>SVM</a:t>
            </a:r>
            <a:endParaRPr lang="it-IT" sz="2600" u="sng" dirty="0">
              <a:solidFill>
                <a:srgbClr val="FF0000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9974566-0CB3-466F-984E-6602B5D8019C}"/>
              </a:ext>
            </a:extLst>
          </p:cNvPr>
          <p:cNvSpPr/>
          <p:nvPr/>
        </p:nvSpPr>
        <p:spPr>
          <a:xfrm>
            <a:off x="7849227" y="963285"/>
            <a:ext cx="4202965" cy="165618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DIMENSIONALITY REDUCTION:</a:t>
            </a:r>
          </a:p>
          <a:p>
            <a:pPr algn="ctr"/>
            <a:r>
              <a:rPr lang="it-IT" sz="2800" b="1" u="sng" dirty="0">
                <a:solidFill>
                  <a:srgbClr val="FF0000"/>
                </a:solidFill>
              </a:rPr>
              <a:t>t-SNE, PCA, LDA, NNMF</a:t>
            </a:r>
          </a:p>
        </p:txBody>
      </p:sp>
      <p:sp>
        <p:nvSpPr>
          <p:cNvPr id="14" name="Rettangolo con angoli arrotondati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EA3451-08DB-4395-BCC0-2F88E90ABB74}"/>
              </a:ext>
            </a:extLst>
          </p:cNvPr>
          <p:cNvSpPr/>
          <p:nvPr/>
        </p:nvSpPr>
        <p:spPr>
          <a:xfrm>
            <a:off x="8652842" y="3069529"/>
            <a:ext cx="3547707" cy="136046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CLASSIFICATION:</a:t>
            </a:r>
          </a:p>
          <a:p>
            <a:pPr algn="ctr"/>
            <a:r>
              <a:rPr lang="it-IT" sz="2800" b="1" u="sng" dirty="0">
                <a:solidFill>
                  <a:srgbClr val="FF000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SVM, Random Forest, Naive Bayes, k-NN</a:t>
            </a:r>
            <a:endParaRPr lang="it-IT" sz="2800" b="1" u="sng" dirty="0">
              <a:solidFill>
                <a:srgbClr val="FF0000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020450F-68B5-49AD-B20A-12029C88ED7F}"/>
              </a:ext>
            </a:extLst>
          </p:cNvPr>
          <p:cNvSpPr/>
          <p:nvPr/>
        </p:nvSpPr>
        <p:spPr>
          <a:xfrm>
            <a:off x="9798280" y="5001373"/>
            <a:ext cx="2402268" cy="1796109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COMPARING RESULTS</a:t>
            </a:r>
          </a:p>
        </p:txBody>
      </p:sp>
      <p:sp>
        <p:nvSpPr>
          <p:cNvPr id="42" name="Freccia curva 41">
            <a:extLst>
              <a:ext uri="{FF2B5EF4-FFF2-40B4-BE49-F238E27FC236}">
                <a16:creationId xmlns:a16="http://schemas.microsoft.com/office/drawing/2014/main" id="{D412F464-640C-437F-BF33-AB96EFED111B}"/>
              </a:ext>
            </a:extLst>
          </p:cNvPr>
          <p:cNvSpPr/>
          <p:nvPr/>
        </p:nvSpPr>
        <p:spPr>
          <a:xfrm flipV="1">
            <a:off x="1487489" y="4828452"/>
            <a:ext cx="2156557" cy="1336853"/>
          </a:xfrm>
          <a:prstGeom prst="ben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338C4395-BEA1-4329-A928-4734838AA51F}"/>
              </a:ext>
            </a:extLst>
          </p:cNvPr>
          <p:cNvSpPr/>
          <p:nvPr/>
        </p:nvSpPr>
        <p:spPr>
          <a:xfrm>
            <a:off x="1487488" y="1918051"/>
            <a:ext cx="576064" cy="845038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5" name="Freccia curva 44">
            <a:extLst>
              <a:ext uri="{FF2B5EF4-FFF2-40B4-BE49-F238E27FC236}">
                <a16:creationId xmlns:a16="http://schemas.microsoft.com/office/drawing/2014/main" id="{BA213BA0-8E8D-4E94-B108-1F5452C135FA}"/>
              </a:ext>
            </a:extLst>
          </p:cNvPr>
          <p:cNvSpPr/>
          <p:nvPr/>
        </p:nvSpPr>
        <p:spPr>
          <a:xfrm rot="16200000" flipV="1">
            <a:off x="4132506" y="2188916"/>
            <a:ext cx="1360460" cy="2278496"/>
          </a:xfrm>
          <a:prstGeom prst="ben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6" name="Freccia a destra 45">
            <a:extLst>
              <a:ext uri="{FF2B5EF4-FFF2-40B4-BE49-F238E27FC236}">
                <a16:creationId xmlns:a16="http://schemas.microsoft.com/office/drawing/2014/main" id="{7AC72651-45DF-4F48-A5F6-C0D916E6D811}"/>
              </a:ext>
            </a:extLst>
          </p:cNvPr>
          <p:cNvSpPr/>
          <p:nvPr/>
        </p:nvSpPr>
        <p:spPr>
          <a:xfrm>
            <a:off x="7347498" y="1628800"/>
            <a:ext cx="501729" cy="576064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CC7BEC24-1429-4AB4-AACC-BD71B582F6E9}"/>
              </a:ext>
            </a:extLst>
          </p:cNvPr>
          <p:cNvSpPr/>
          <p:nvPr/>
        </p:nvSpPr>
        <p:spPr>
          <a:xfrm>
            <a:off x="9984433" y="2647935"/>
            <a:ext cx="720081" cy="421595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in giù 47">
            <a:extLst>
              <a:ext uri="{FF2B5EF4-FFF2-40B4-BE49-F238E27FC236}">
                <a16:creationId xmlns:a16="http://schemas.microsoft.com/office/drawing/2014/main" id="{FBCDFFC4-BBA0-46D6-B818-ADBB9B53AA73}"/>
              </a:ext>
            </a:extLst>
          </p:cNvPr>
          <p:cNvSpPr/>
          <p:nvPr/>
        </p:nvSpPr>
        <p:spPr>
          <a:xfrm>
            <a:off x="10704514" y="4429991"/>
            <a:ext cx="576063" cy="567530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a destra 48">
            <a:extLst>
              <a:ext uri="{FF2B5EF4-FFF2-40B4-BE49-F238E27FC236}">
                <a16:creationId xmlns:a16="http://schemas.microsoft.com/office/drawing/2014/main" id="{9E691669-2550-4381-BA08-EFE9FB082DAC}"/>
              </a:ext>
            </a:extLst>
          </p:cNvPr>
          <p:cNvSpPr/>
          <p:nvPr/>
        </p:nvSpPr>
        <p:spPr>
          <a:xfrm>
            <a:off x="6119000" y="5721974"/>
            <a:ext cx="409049" cy="443330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a destra 49">
            <a:extLst>
              <a:ext uri="{FF2B5EF4-FFF2-40B4-BE49-F238E27FC236}">
                <a16:creationId xmlns:a16="http://schemas.microsoft.com/office/drawing/2014/main" id="{ACEF04BC-9C84-494B-BD9A-FFF3D86A0B4C}"/>
              </a:ext>
            </a:extLst>
          </p:cNvPr>
          <p:cNvSpPr/>
          <p:nvPr/>
        </p:nvSpPr>
        <p:spPr>
          <a:xfrm>
            <a:off x="9350061" y="5721974"/>
            <a:ext cx="448219" cy="443330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75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8F8306A-83AB-4984-B61C-23266E33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91597"/>
            <a:ext cx="12188824" cy="804669"/>
          </a:xfrm>
        </p:spPr>
        <p:txBody>
          <a:bodyPr>
            <a:normAutofit/>
          </a:bodyPr>
          <a:lstStyle/>
          <a:p>
            <a:pPr algn="ctr"/>
            <a:r>
              <a:rPr lang="en-US" sz="4800" b="1" u="sng" dirty="0">
                <a:latin typeface="+mn-lt"/>
              </a:rPr>
              <a:t>FEATURES EXTRACTION using Bag Of Features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CC9919D-CD27-4895-A8F9-25B248FE1D8F}"/>
              </a:ext>
            </a:extLst>
          </p:cNvPr>
          <p:cNvSpPr/>
          <p:nvPr/>
        </p:nvSpPr>
        <p:spPr>
          <a:xfrm>
            <a:off x="1756523" y="1516699"/>
            <a:ext cx="83031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Parameters:</a:t>
            </a:r>
          </a:p>
          <a:p>
            <a:pPr marL="457200" indent="-457200">
              <a:buFontTx/>
              <a:buChar char="-"/>
            </a:pPr>
            <a:r>
              <a:rPr lang="en-US" sz="3200" b="1" dirty="0">
                <a:solidFill>
                  <a:srgbClr val="0070C0"/>
                </a:solidFill>
              </a:rPr>
              <a:t>Vocabulary Sizes </a:t>
            </a:r>
            <a:r>
              <a:rPr lang="en-US" sz="3200" b="1" dirty="0"/>
              <a:t>selected </a:t>
            </a:r>
            <a:r>
              <a:rPr lang="en-US" sz="3200" b="1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rgbClr val="0070C0"/>
                </a:solidFill>
                <a:sym typeface="Wingdings" panose="05000000000000000000" pitchFamily="2" charset="2"/>
              </a:rPr>
              <a:t>200</a:t>
            </a:r>
            <a:r>
              <a:rPr lang="en-US" sz="3200" b="1" dirty="0">
                <a:sym typeface="Wingdings" panose="05000000000000000000" pitchFamily="2" charset="2"/>
              </a:rPr>
              <a:t>, </a:t>
            </a:r>
            <a:r>
              <a:rPr lang="en-US" sz="3200" b="1" dirty="0">
                <a:solidFill>
                  <a:srgbClr val="0070C0"/>
                </a:solidFill>
                <a:sym typeface="Wingdings" panose="05000000000000000000" pitchFamily="2" charset="2"/>
              </a:rPr>
              <a:t>2000</a:t>
            </a:r>
          </a:p>
          <a:p>
            <a:pPr marL="457200" indent="-457200">
              <a:buFontTx/>
              <a:buChar char="-"/>
            </a:pPr>
            <a:r>
              <a:rPr lang="en-US" sz="3200" b="1" dirty="0"/>
              <a:t>Strongest Features </a:t>
            </a:r>
            <a:r>
              <a:rPr lang="en-US" sz="3200" b="1" dirty="0">
                <a:sym typeface="Wingdings" panose="05000000000000000000" pitchFamily="2" charset="2"/>
              </a:rPr>
              <a:t> 0.8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Using </a:t>
            </a:r>
            <a:r>
              <a:rPr lang="en-US" sz="3200" b="1" dirty="0" err="1">
                <a:solidFill>
                  <a:srgbClr val="0070C0"/>
                </a:solidFill>
              </a:rPr>
              <a:t>BagOfFeatures.m</a:t>
            </a:r>
            <a:r>
              <a:rPr lang="en-US" sz="3200" b="1" dirty="0"/>
              <a:t>.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801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841B2C-84AA-4B6C-B765-598A3EB74D6F}"/>
              </a:ext>
            </a:extLst>
          </p:cNvPr>
          <p:cNvSpPr txBox="1"/>
          <p:nvPr/>
        </p:nvSpPr>
        <p:spPr>
          <a:xfrm>
            <a:off x="1588" y="116633"/>
            <a:ext cx="121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u="sng" dirty="0"/>
              <a:t>Multi-class SVM (Support Vector Machine)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8B4A48-DE9A-4935-8ADC-79415FF3CFD8}"/>
              </a:ext>
            </a:extLst>
          </p:cNvPr>
          <p:cNvSpPr txBox="1"/>
          <p:nvPr/>
        </p:nvSpPr>
        <p:spPr>
          <a:xfrm>
            <a:off x="643001" y="565360"/>
            <a:ext cx="115212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Decision function </a:t>
            </a:r>
            <a:r>
              <a:rPr lang="en-GB" sz="3200" b="1" dirty="0">
                <a:sym typeface="Wingdings" panose="05000000000000000000" pitchFamily="2" charset="2"/>
              </a:rPr>
              <a:t> </a:t>
            </a:r>
            <a:r>
              <a:rPr lang="en-GB" sz="3200" b="1" dirty="0">
                <a:solidFill>
                  <a:srgbClr val="0070C0"/>
                </a:solidFill>
              </a:rPr>
              <a:t>One vs Rest</a:t>
            </a:r>
          </a:p>
          <a:p>
            <a:pPr marL="457200" indent="-457200">
              <a:buFontTx/>
              <a:buChar char="-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Kernel: </a:t>
            </a:r>
            <a:r>
              <a:rPr lang="en-GB" sz="3200" b="1" dirty="0">
                <a:solidFill>
                  <a:srgbClr val="0070C0"/>
                </a:solidFill>
              </a:rPr>
              <a:t>RBF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Tuning on C and Gamma: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highlight>
                <a:srgbClr val="FFFF0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0070C0"/>
                </a:solidFill>
              </a:rPr>
              <a:t>10-fold Cross-validation </a:t>
            </a:r>
            <a:r>
              <a:rPr lang="en-GB" sz="3200" b="1" dirty="0"/>
              <a:t>on Training Set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Classify</a:t>
            </a:r>
            <a:r>
              <a:rPr lang="en-US" sz="3200" b="1" dirty="0"/>
              <a:t> Test Set</a:t>
            </a:r>
            <a:endParaRPr lang="it-IT" sz="32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A23D6B-5649-4FBE-818F-2096B5CFA568}"/>
              </a:ext>
            </a:extLst>
          </p:cNvPr>
          <p:cNvSpPr txBox="1"/>
          <p:nvPr/>
        </p:nvSpPr>
        <p:spPr>
          <a:xfrm>
            <a:off x="5735960" y="2714155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>
                <a:solidFill>
                  <a:srgbClr val="0070C0"/>
                </a:solidFill>
              </a:rPr>
              <a:t>C = [0.001, 0.01, 0.1, 1, 10, 100, 1000]</a:t>
            </a:r>
          </a:p>
          <a:p>
            <a:r>
              <a:rPr lang="sv-SE" sz="3200" b="1" dirty="0">
                <a:solidFill>
                  <a:srgbClr val="0070C0"/>
                </a:solidFill>
              </a:rPr>
              <a:t>Gamma = [0.001, 0.01, 0.1, 1]</a:t>
            </a:r>
            <a:endParaRPr lang="it-IT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i multimediali online 6">
            <a:hlinkClick r:id="" action="ppaction://media"/>
            <a:extLst>
              <a:ext uri="{FF2B5EF4-FFF2-40B4-BE49-F238E27FC236}">
                <a16:creationId xmlns:a16="http://schemas.microsoft.com/office/drawing/2014/main" id="{A3FFBBB8-DE68-493F-B383-D822B763D1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93304" y="1091646"/>
            <a:ext cx="10005391" cy="56280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9ABFCD-77C8-4F66-9443-49F169A201B0}"/>
              </a:ext>
            </a:extLst>
          </p:cNvPr>
          <p:cNvSpPr txBox="1"/>
          <p:nvPr/>
        </p:nvSpPr>
        <p:spPr>
          <a:xfrm>
            <a:off x="1589" y="260649"/>
            <a:ext cx="1218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/>
              <a:t>DEMO </a:t>
            </a:r>
            <a:r>
              <a:rPr lang="it-IT" sz="4800" b="1" dirty="0" err="1"/>
              <a:t>BagOfFeatures.m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3433988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3C0D55-4B64-47F3-83AD-9DFE7832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485064"/>
            <a:ext cx="12188825" cy="589880"/>
          </a:xfrm>
        </p:spPr>
        <p:txBody>
          <a:bodyPr>
            <a:noAutofit/>
          </a:bodyPr>
          <a:lstStyle/>
          <a:p>
            <a:pPr algn="ctr"/>
            <a:r>
              <a:rPr lang="it-IT" b="1" dirty="0">
                <a:solidFill>
                  <a:schemeClr val="tx1">
                    <a:lumMod val="95000"/>
                  </a:schemeClr>
                </a:solidFill>
                <a:latin typeface="+mn-lt"/>
              </a:rPr>
              <a:t>BENIGN FIBROSIS</a:t>
            </a:r>
            <a:endParaRPr lang="en-US" dirty="0">
              <a:latin typeface="+mn-lt"/>
            </a:endParaRPr>
          </a:p>
        </p:txBody>
      </p:sp>
      <p:sp>
        <p:nvSpPr>
          <p:cNvPr id="6" name="Segnaposto contenuto 13">
            <a:extLst>
              <a:ext uri="{FF2B5EF4-FFF2-40B4-BE49-F238E27FC236}">
                <a16:creationId xmlns:a16="http://schemas.microsoft.com/office/drawing/2014/main" id="{E8EA5701-CBD4-437B-A8C2-B89123A2A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211" y="2525215"/>
            <a:ext cx="6908443" cy="2023233"/>
          </a:xfrm>
        </p:spPr>
        <p:txBody>
          <a:bodyPr rtlCol="0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78-88 % of non-mesothelioma tumors of the pleura</a:t>
            </a:r>
            <a:r>
              <a:rPr lang="en-US" b="1" dirty="0"/>
              <a:t>.</a:t>
            </a:r>
          </a:p>
          <a:p>
            <a:endParaRPr lang="en-US" b="1" dirty="0">
              <a:highlight>
                <a:srgbClr val="FFFF00"/>
              </a:highlight>
            </a:endParaRPr>
          </a:p>
          <a:p>
            <a:r>
              <a:rPr lang="en-US" b="1" dirty="0">
                <a:solidFill>
                  <a:srgbClr val="0070C0"/>
                </a:solidFill>
              </a:rPr>
              <a:t>Patternless architecture</a:t>
            </a:r>
            <a:endParaRPr lang="it-IT" b="1" dirty="0">
              <a:highlight>
                <a:srgbClr val="FFFF00"/>
              </a:highligh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74B080-0CEE-4B70-A364-4C60ED8DA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68" y="1916832"/>
            <a:ext cx="3240000" cy="32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2462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48E3B4-CCE5-43A7-A582-7EED10F9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111548"/>
            <a:ext cx="10512862" cy="68761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Examples of features vectors histograms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DA9891E-211B-43BD-970C-652761237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" t="4535" r="8169" b="5901"/>
          <a:stretch/>
        </p:blipFill>
        <p:spPr>
          <a:xfrm>
            <a:off x="5303913" y="799159"/>
            <a:ext cx="5390699" cy="560348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26EC96-C733-45E1-A8A2-CFC3C722B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0" y="704191"/>
            <a:ext cx="2003175" cy="2003175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4D6F8429-774E-4BD8-964F-28A7050C81E9}"/>
              </a:ext>
            </a:extLst>
          </p:cNvPr>
          <p:cNvCxnSpPr>
            <a:cxnSpLocks/>
          </p:cNvCxnSpPr>
          <p:nvPr/>
        </p:nvCxnSpPr>
        <p:spPr>
          <a:xfrm>
            <a:off x="2426894" y="1560775"/>
            <a:ext cx="2733002" cy="282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ABD7C39D-14B5-4E78-AAA2-54156AB1F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345" y="2599945"/>
            <a:ext cx="2003174" cy="20031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C27FBE0-CBCA-44F3-99C7-A055FF390805}"/>
              </a:ext>
            </a:extLst>
          </p:cNvPr>
          <p:cNvCxnSpPr>
            <a:stCxn id="14" idx="3"/>
          </p:cNvCxnSpPr>
          <p:nvPr/>
        </p:nvCxnSpPr>
        <p:spPr>
          <a:xfrm>
            <a:off x="4461520" y="3601532"/>
            <a:ext cx="6676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 descr="Immagine che contiene natura, cratere&#10;&#10;Descrizione generata con affidabilità molto elevata">
            <a:extLst>
              <a:ext uri="{FF2B5EF4-FFF2-40B4-BE49-F238E27FC236}">
                <a16:creationId xmlns:a16="http://schemas.microsoft.com/office/drawing/2014/main" id="{B3C1161C-1C12-454C-A6C4-00186A3FC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9" y="4581129"/>
            <a:ext cx="2003175" cy="2003175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A461B81-76A3-492A-9D3C-1A0C4390E6CA}"/>
              </a:ext>
            </a:extLst>
          </p:cNvPr>
          <p:cNvCxnSpPr>
            <a:cxnSpLocks/>
          </p:cNvCxnSpPr>
          <p:nvPr/>
        </p:nvCxnSpPr>
        <p:spPr>
          <a:xfrm>
            <a:off x="2437554" y="5604718"/>
            <a:ext cx="2733002" cy="282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372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6F5203-3342-4556-A1A4-A8D2F17C9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188640"/>
            <a:ext cx="10512862" cy="687610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 err="1">
                <a:latin typeface="+mn-lt"/>
              </a:rPr>
              <a:t>Examples</a:t>
            </a:r>
            <a:r>
              <a:rPr lang="it-IT" sz="4000" b="1" dirty="0">
                <a:latin typeface="+mn-lt"/>
              </a:rPr>
              <a:t> of </a:t>
            </a:r>
            <a:r>
              <a:rPr lang="it-IT" sz="4000" b="1" dirty="0" err="1">
                <a:latin typeface="+mn-lt"/>
              </a:rPr>
              <a:t>words</a:t>
            </a:r>
            <a:r>
              <a:rPr lang="it-IT" sz="4000" b="1" dirty="0">
                <a:latin typeface="+mn-lt"/>
              </a:rPr>
              <a:t> on images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88395A0-EB9A-4648-ABED-98A051C53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7" t="28390" r="8148" b="35593"/>
          <a:stretch/>
        </p:blipFill>
        <p:spPr>
          <a:xfrm>
            <a:off x="1199457" y="890140"/>
            <a:ext cx="9230001" cy="312881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2DE5011-9474-4498-A4C5-BDAF381DC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t="34159" r="9498" b="35246"/>
          <a:stretch/>
        </p:blipFill>
        <p:spPr>
          <a:xfrm>
            <a:off x="1199456" y="4005064"/>
            <a:ext cx="909547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46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8FC79-03E9-4189-BCF7-DE1C0F29C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13" y="365128"/>
            <a:ext cx="10512862" cy="687610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 err="1">
                <a:latin typeface="+mn-lt"/>
              </a:rPr>
              <a:t>Results</a:t>
            </a:r>
            <a:r>
              <a:rPr lang="it-IT" sz="4000" b="1" dirty="0">
                <a:latin typeface="+mn-lt"/>
              </a:rPr>
              <a:t> of  </a:t>
            </a:r>
            <a:r>
              <a:rPr lang="it-IT" sz="4000" b="1" dirty="0" err="1">
                <a:latin typeface="+mn-lt"/>
              </a:rPr>
              <a:t>classification</a:t>
            </a:r>
            <a:r>
              <a:rPr lang="it-IT" sz="4000" b="1" dirty="0">
                <a:latin typeface="+mn-lt"/>
              </a:rPr>
              <a:t> </a:t>
            </a:r>
            <a:r>
              <a:rPr lang="it-IT" sz="4000" b="1" dirty="0" err="1">
                <a:latin typeface="+mn-lt"/>
              </a:rPr>
              <a:t>using</a:t>
            </a:r>
            <a:r>
              <a:rPr lang="it-IT" sz="4000" b="1" dirty="0">
                <a:latin typeface="+mn-lt"/>
              </a:rPr>
              <a:t> Multi-class SVM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9243109-8497-4481-A9BA-7FE4BD03C8BD}"/>
              </a:ext>
            </a:extLst>
          </p:cNvPr>
          <p:cNvGraphicFramePr>
            <a:graphicFrameLocks noGrp="1"/>
          </p:cNvGraphicFramePr>
          <p:nvPr/>
        </p:nvGraphicFramePr>
        <p:xfrm>
          <a:off x="191345" y="1052738"/>
          <a:ext cx="11141999" cy="4231005"/>
        </p:xfrm>
        <a:graphic>
          <a:graphicData uri="http://schemas.openxmlformats.org/drawingml/2006/table">
            <a:tbl>
              <a:tblPr>
                <a:solidFill>
                  <a:srgbClr val="FF0000"/>
                </a:solidFill>
                <a:tableStyleId>{5C22544A-7EE6-4342-B048-85BDC9FD1C3A}</a:tableStyleId>
              </a:tblPr>
              <a:tblGrid>
                <a:gridCol w="2255520">
                  <a:extLst>
                    <a:ext uri="{9D8B030D-6E8A-4147-A177-3AD203B41FA5}">
                      <a16:colId xmlns:a16="http://schemas.microsoft.com/office/drawing/2014/main" val="643445008"/>
                    </a:ext>
                  </a:extLst>
                </a:gridCol>
                <a:gridCol w="2521204">
                  <a:extLst>
                    <a:ext uri="{9D8B030D-6E8A-4147-A177-3AD203B41FA5}">
                      <a16:colId xmlns:a16="http://schemas.microsoft.com/office/drawing/2014/main" val="4034039330"/>
                    </a:ext>
                  </a:extLst>
                </a:gridCol>
                <a:gridCol w="2138743">
                  <a:extLst>
                    <a:ext uri="{9D8B030D-6E8A-4147-A177-3AD203B41FA5}">
                      <a16:colId xmlns:a16="http://schemas.microsoft.com/office/drawing/2014/main" val="4066930407"/>
                    </a:ext>
                  </a:extLst>
                </a:gridCol>
                <a:gridCol w="1691957">
                  <a:extLst>
                    <a:ext uri="{9D8B030D-6E8A-4147-A177-3AD203B41FA5}">
                      <a16:colId xmlns:a16="http://schemas.microsoft.com/office/drawing/2014/main" val="743874613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85254080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3012202154"/>
                    </a:ext>
                  </a:extLst>
                </a:gridCol>
                <a:gridCol w="959775">
                  <a:extLst>
                    <a:ext uri="{9D8B030D-6E8A-4147-A177-3AD203B41FA5}">
                      <a16:colId xmlns:a16="http://schemas.microsoft.com/office/drawing/2014/main" val="399113298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1" u="none" strike="noStrike" dirty="0" err="1">
                          <a:effectLst/>
                        </a:rPr>
                        <a:t>VocabularySize</a:t>
                      </a:r>
                      <a:endParaRPr lang="it-IT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1" u="none" strike="noStrike" dirty="0" err="1">
                          <a:effectLst/>
                        </a:rPr>
                        <a:t>DataSet</a:t>
                      </a:r>
                      <a:endParaRPr lang="it-IT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1" u="none" strike="noStrike" dirty="0">
                          <a:effectLst/>
                        </a:rPr>
                        <a:t>Cross-</a:t>
                      </a:r>
                      <a:r>
                        <a:rPr lang="it-IT" sz="2400" b="1" u="none" strike="noStrike" dirty="0" err="1">
                          <a:effectLst/>
                        </a:rPr>
                        <a:t>Validation</a:t>
                      </a:r>
                      <a:endParaRPr lang="it-IT" sz="2400" b="1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it-IT" sz="2400" b="1" u="none" strike="noStrike" dirty="0">
                          <a:effectLst/>
                        </a:rPr>
                        <a:t>10-fold</a:t>
                      </a:r>
                      <a:endParaRPr lang="it-IT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1" u="none" strike="noStrike" dirty="0" err="1">
                          <a:effectLst/>
                        </a:rPr>
                        <a:t>Accuracy_on</a:t>
                      </a:r>
                      <a:endParaRPr lang="it-IT" sz="2400" b="1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it-IT" sz="2400" b="1" u="none" strike="noStrike" dirty="0">
                          <a:effectLst/>
                        </a:rPr>
                        <a:t>Test Set</a:t>
                      </a:r>
                      <a:endParaRPr lang="it-IT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1" u="none" strike="noStrike" dirty="0" err="1">
                          <a:effectLst/>
                        </a:rPr>
                        <a:t>pccF</a:t>
                      </a:r>
                      <a:endParaRPr lang="it-IT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1" u="none" strike="noStrike" dirty="0" err="1">
                          <a:effectLst/>
                        </a:rPr>
                        <a:t>pccME</a:t>
                      </a:r>
                      <a:endParaRPr lang="it-IT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1" u="none" strike="noStrike" dirty="0" err="1">
                          <a:effectLst/>
                        </a:rPr>
                        <a:t>pccMS</a:t>
                      </a:r>
                      <a:endParaRPr lang="it-IT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15058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2000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RGB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0.864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1" u="none" strike="noStrike" dirty="0">
                          <a:effectLst/>
                        </a:rPr>
                        <a:t>0.722</a:t>
                      </a:r>
                      <a:endParaRPr lang="it-IT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0.933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0.367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0.867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90272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200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Hematoxylin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0.848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1" u="none" strike="noStrike" dirty="0">
                          <a:effectLst/>
                        </a:rPr>
                        <a:t>0.656</a:t>
                      </a:r>
                      <a:endParaRPr lang="it-IT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0.3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0.867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322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200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RGB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0.818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1" u="none" strike="noStrike" dirty="0">
                          <a:effectLst/>
                        </a:rPr>
                        <a:t>0.633</a:t>
                      </a:r>
                      <a:endParaRPr lang="it-IT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0.867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0.2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0.833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15888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2000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 err="1">
                          <a:effectLst/>
                        </a:rPr>
                        <a:t>GrayScale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0.858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1" u="none" strike="noStrike" dirty="0">
                          <a:effectLst/>
                        </a:rPr>
                        <a:t>0.633</a:t>
                      </a:r>
                      <a:endParaRPr lang="it-IT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0.967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0.1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0.833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1856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200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 err="1">
                          <a:effectLst/>
                        </a:rPr>
                        <a:t>GrayScale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0.824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1" u="none" strike="noStrike" dirty="0">
                          <a:effectLst/>
                        </a:rPr>
                        <a:t>0.6</a:t>
                      </a:r>
                      <a:endParaRPr lang="it-IT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0.867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0.133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6182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2000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Hematoxylin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0.858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1" u="none" strike="noStrike" dirty="0">
                          <a:effectLst/>
                        </a:rPr>
                        <a:t>0.567</a:t>
                      </a:r>
                      <a:endParaRPr lang="it-IT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0.833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0.167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0.7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8995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200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ReinhardNormalization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B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0.855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1" u="none" strike="noStrike" dirty="0">
                          <a:effectLst/>
                        </a:rPr>
                        <a:t>0.556</a:t>
                      </a:r>
                      <a:endParaRPr lang="it-IT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0.533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0.367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0.767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675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2000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ReinhardNormalization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B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0.843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1" u="none" strike="noStrike" dirty="0">
                          <a:effectLst/>
                        </a:rPr>
                        <a:t>0.533</a:t>
                      </a:r>
                      <a:endParaRPr lang="it-IT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0.833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0.167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1" u="none" strike="noStrike" dirty="0">
                          <a:effectLst/>
                        </a:rPr>
                        <a:t>0.6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222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00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1F106-85F6-40BD-86FA-17C7760F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b="1" u="sng" dirty="0" err="1">
                <a:latin typeface="+mn-lt"/>
              </a:rPr>
              <a:t>Comparison</a:t>
            </a:r>
            <a:r>
              <a:rPr lang="it-IT" sz="4800" b="1" u="sng" dirty="0">
                <a:latin typeface="+mn-lt"/>
              </a:rPr>
              <a:t> </a:t>
            </a:r>
            <a:r>
              <a:rPr lang="it-IT" sz="4800" b="1" u="sng" dirty="0" err="1">
                <a:latin typeface="+mn-lt"/>
              </a:rPr>
              <a:t>between</a:t>
            </a:r>
            <a:r>
              <a:rPr lang="it-IT" sz="4800" b="1" u="sng" dirty="0">
                <a:latin typeface="+mn-lt"/>
              </a:rPr>
              <a:t> best </a:t>
            </a:r>
            <a:r>
              <a:rPr lang="it-IT" sz="4800" b="1" u="sng" dirty="0" err="1">
                <a:latin typeface="+mn-lt"/>
              </a:rPr>
              <a:t>results</a:t>
            </a:r>
            <a:endParaRPr lang="it-IT" sz="4800" b="1" u="sng" dirty="0">
              <a:latin typeface="+mn-l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7A42A7-335B-453D-A50E-E1E42D234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2506662"/>
            <a:ext cx="11088757" cy="2317129"/>
          </a:xfrm>
        </p:spPr>
        <p:txBody>
          <a:bodyPr>
            <a:normAutofit/>
          </a:bodyPr>
          <a:lstStyle/>
          <a:p>
            <a:r>
              <a:rPr lang="it-IT" sz="3200" b="1" dirty="0"/>
              <a:t>CNN </a:t>
            </a:r>
            <a:r>
              <a:rPr lang="it-IT" sz="3200" b="1" dirty="0">
                <a:sym typeface="Wingdings" panose="05000000000000000000" pitchFamily="2" charset="2"/>
              </a:rPr>
              <a:t> </a:t>
            </a:r>
            <a:r>
              <a:rPr lang="it-IT" sz="3200" b="1" dirty="0" err="1">
                <a:sym typeface="Wingdings" panose="05000000000000000000" pitchFamily="2" charset="2"/>
              </a:rPr>
              <a:t>Dimensionality</a:t>
            </a:r>
            <a:r>
              <a:rPr lang="it-IT" sz="3200" b="1" dirty="0">
                <a:sym typeface="Wingdings" panose="05000000000000000000" pitchFamily="2" charset="2"/>
              </a:rPr>
              <a:t> </a:t>
            </a:r>
            <a:r>
              <a:rPr lang="it-IT" sz="3200" b="1" dirty="0" err="1">
                <a:sym typeface="Wingdings" panose="05000000000000000000" pitchFamily="2" charset="2"/>
              </a:rPr>
              <a:t>Reduction</a:t>
            </a:r>
            <a:r>
              <a:rPr lang="it-IT" sz="3200" b="1" dirty="0">
                <a:sym typeface="Wingdings" panose="05000000000000000000" pitchFamily="2" charset="2"/>
              </a:rPr>
              <a:t>  </a:t>
            </a:r>
            <a:r>
              <a:rPr lang="it-IT" sz="3200" b="1" dirty="0" err="1">
                <a:sym typeface="Wingdings" panose="05000000000000000000" pitchFamily="2" charset="2"/>
              </a:rPr>
              <a:t>Classification</a:t>
            </a:r>
            <a:r>
              <a:rPr lang="it-IT" sz="3200" b="1" dirty="0">
                <a:sym typeface="Wingdings" panose="05000000000000000000" pitchFamily="2" charset="2"/>
              </a:rPr>
              <a:t>  </a:t>
            </a:r>
            <a:r>
              <a:rPr lang="it-IT" sz="4400" b="1" dirty="0">
                <a:solidFill>
                  <a:srgbClr val="0070C0"/>
                </a:solidFill>
                <a:sym typeface="Wingdings" panose="05000000000000000000" pitchFamily="2" charset="2"/>
              </a:rPr>
              <a:t>97.6 %</a:t>
            </a:r>
            <a:endParaRPr lang="it-IT" sz="3200" b="1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it-IT" sz="3200" b="1" dirty="0" err="1">
                <a:sym typeface="Wingdings" panose="05000000000000000000" pitchFamily="2" charset="2"/>
              </a:rPr>
              <a:t>Bag</a:t>
            </a:r>
            <a:r>
              <a:rPr lang="it-IT" sz="3200" b="1" dirty="0">
                <a:sym typeface="Wingdings" panose="05000000000000000000" pitchFamily="2" charset="2"/>
              </a:rPr>
              <a:t> of Features  </a:t>
            </a:r>
            <a:r>
              <a:rPr lang="it-IT" sz="3200" b="1" dirty="0" err="1">
                <a:sym typeface="Wingdings" panose="05000000000000000000" pitchFamily="2" charset="2"/>
              </a:rPr>
              <a:t>Classification</a:t>
            </a:r>
            <a:r>
              <a:rPr lang="it-IT" sz="3200" b="1" dirty="0">
                <a:sym typeface="Wingdings" panose="05000000000000000000" pitchFamily="2" charset="2"/>
              </a:rPr>
              <a:t>  </a:t>
            </a:r>
            <a:r>
              <a:rPr lang="it-IT" sz="4400" b="1" dirty="0">
                <a:solidFill>
                  <a:srgbClr val="0070C0"/>
                </a:solidFill>
                <a:sym typeface="Wingdings" panose="05000000000000000000" pitchFamily="2" charset="2"/>
              </a:rPr>
              <a:t>72.2 %</a:t>
            </a:r>
            <a:endParaRPr lang="it-IT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6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A2F22E-C836-44CC-AC6E-71427D99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-14614"/>
            <a:ext cx="12149385" cy="706091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>
                <a:latin typeface="+mn-lt"/>
              </a:rPr>
              <a:t>WORKFLOW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0D810FD-285D-4857-8C47-165782A91719}"/>
              </a:ext>
            </a:extLst>
          </p:cNvPr>
          <p:cNvSpPr/>
          <p:nvPr/>
        </p:nvSpPr>
        <p:spPr>
          <a:xfrm>
            <a:off x="834587" y="404665"/>
            <a:ext cx="1881867" cy="151338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</a:rPr>
              <a:t>RGB</a:t>
            </a:r>
          </a:p>
          <a:p>
            <a:pPr algn="ctr"/>
            <a:r>
              <a:rPr lang="it-IT" sz="2800" b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9" name="Rettangolo con angoli arrotondati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930F72-9656-416E-AF06-BF98C6DEFD4F}"/>
              </a:ext>
            </a:extLst>
          </p:cNvPr>
          <p:cNvSpPr/>
          <p:nvPr/>
        </p:nvSpPr>
        <p:spPr>
          <a:xfrm>
            <a:off x="39484" y="2763089"/>
            <a:ext cx="3604561" cy="2065362"/>
          </a:xfrm>
          <a:prstGeom prst="round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IMAGES </a:t>
            </a:r>
          </a:p>
          <a:p>
            <a:pPr algn="ctr"/>
            <a:r>
              <a:rPr lang="it-IT" sz="2600" b="1" dirty="0">
                <a:solidFill>
                  <a:srgbClr val="0070C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PRE-PROCESSING</a:t>
            </a:r>
            <a:r>
              <a:rPr lang="it-IT" sz="2600" dirty="0">
                <a:solidFill>
                  <a:schemeClr val="tx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1" dirty="0">
                <a:solidFill>
                  <a:schemeClr val="tx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Additional </a:t>
            </a:r>
            <a:r>
              <a:rPr lang="it-IT" sz="2600" b="1" u="sng" dirty="0">
                <a:solidFill>
                  <a:srgbClr val="FF000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DATASETS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600" b="1" u="sng" dirty="0">
                <a:solidFill>
                  <a:srgbClr val="FF000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CROP</a:t>
            </a:r>
            <a:r>
              <a:rPr lang="it-IT" sz="2600" b="1" dirty="0">
                <a:solidFill>
                  <a:srgbClr val="FF000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the images</a:t>
            </a:r>
            <a:endParaRPr lang="it-IT" sz="2600" b="1" dirty="0">
              <a:solidFill>
                <a:srgbClr val="FF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EB162A-AA39-4A04-9575-AA1273643DBC}"/>
              </a:ext>
            </a:extLst>
          </p:cNvPr>
          <p:cNvSpPr/>
          <p:nvPr/>
        </p:nvSpPr>
        <p:spPr>
          <a:xfrm>
            <a:off x="3670733" y="4725144"/>
            <a:ext cx="2448267" cy="1993660"/>
          </a:xfrm>
          <a:prstGeom prst="round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FEATURES EXTRACTION: </a:t>
            </a:r>
            <a:r>
              <a:rPr lang="it-IT" sz="2800" b="1" u="sng" dirty="0">
                <a:solidFill>
                  <a:srgbClr val="FF0000"/>
                </a:solidFill>
              </a:rPr>
              <a:t>BAG OF FEATURES</a:t>
            </a:r>
            <a:endParaRPr lang="it-IT" sz="2600" b="1" u="sng" dirty="0">
              <a:solidFill>
                <a:srgbClr val="FF0000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51CEEE0-46DF-410E-AF57-5E00C1CC0D57}"/>
              </a:ext>
            </a:extLst>
          </p:cNvPr>
          <p:cNvSpPr/>
          <p:nvPr/>
        </p:nvSpPr>
        <p:spPr>
          <a:xfrm>
            <a:off x="4145775" y="994694"/>
            <a:ext cx="3201723" cy="1656184"/>
          </a:xfrm>
          <a:prstGeom prst="round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FEATURES EXTRACTION: </a:t>
            </a:r>
          </a:p>
          <a:p>
            <a:pPr algn="ctr"/>
            <a:r>
              <a:rPr lang="it-IT" sz="2600" b="1" u="sng" dirty="0">
                <a:solidFill>
                  <a:srgbClr val="FF0000"/>
                </a:solidFill>
              </a:rPr>
              <a:t>PRE-TRAINED CNN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646876-B93A-428A-9229-8A1CEECE2DE3}"/>
              </a:ext>
            </a:extLst>
          </p:cNvPr>
          <p:cNvSpPr/>
          <p:nvPr/>
        </p:nvSpPr>
        <p:spPr>
          <a:xfrm>
            <a:off x="6567218" y="5445689"/>
            <a:ext cx="2782842" cy="898055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CLASSIFICATION: </a:t>
            </a:r>
            <a:r>
              <a:rPr lang="it-IT" sz="2800" b="1" u="sng" dirty="0">
                <a:solidFill>
                  <a:srgbClr val="FF0000"/>
                </a:solidFill>
              </a:rPr>
              <a:t>SVM</a:t>
            </a:r>
            <a:endParaRPr lang="it-IT" sz="2600" u="sng" dirty="0">
              <a:solidFill>
                <a:srgbClr val="FF0000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9974566-0CB3-466F-984E-6602B5D8019C}"/>
              </a:ext>
            </a:extLst>
          </p:cNvPr>
          <p:cNvSpPr/>
          <p:nvPr/>
        </p:nvSpPr>
        <p:spPr>
          <a:xfrm>
            <a:off x="7849227" y="963285"/>
            <a:ext cx="4202965" cy="165618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DIMENSIONALITY REDUCTION:</a:t>
            </a:r>
          </a:p>
          <a:p>
            <a:pPr algn="ctr"/>
            <a:r>
              <a:rPr lang="it-IT" sz="2800" b="1" u="sng" dirty="0">
                <a:solidFill>
                  <a:srgbClr val="FF0000"/>
                </a:solidFill>
              </a:rPr>
              <a:t>t-SNE, PCA, LDA, NNMF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CEA3451-08DB-4395-BCC0-2F88E90ABB74}"/>
              </a:ext>
            </a:extLst>
          </p:cNvPr>
          <p:cNvSpPr/>
          <p:nvPr/>
        </p:nvSpPr>
        <p:spPr>
          <a:xfrm>
            <a:off x="8652842" y="3069529"/>
            <a:ext cx="3547707" cy="136046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CLASSIFICATION:</a:t>
            </a:r>
          </a:p>
          <a:p>
            <a:pPr algn="ctr"/>
            <a:r>
              <a:rPr lang="it-IT" sz="2800" b="1" u="sng" dirty="0">
                <a:solidFill>
                  <a:srgbClr val="FF0000"/>
                </a:solidFill>
              </a:rPr>
              <a:t>SVM, Random Forest, Naive Bayes, k-NN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020450F-68B5-49AD-B20A-12029C88ED7F}"/>
              </a:ext>
            </a:extLst>
          </p:cNvPr>
          <p:cNvSpPr/>
          <p:nvPr/>
        </p:nvSpPr>
        <p:spPr>
          <a:xfrm>
            <a:off x="9798280" y="5001373"/>
            <a:ext cx="2402268" cy="1796109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600" b="1" dirty="0">
                <a:solidFill>
                  <a:srgbClr val="0070C0"/>
                </a:solidFill>
              </a:rPr>
              <a:t>COMPARING RESULTS</a:t>
            </a:r>
          </a:p>
        </p:txBody>
      </p:sp>
      <p:sp>
        <p:nvSpPr>
          <p:cNvPr id="42" name="Freccia curva 41">
            <a:extLst>
              <a:ext uri="{FF2B5EF4-FFF2-40B4-BE49-F238E27FC236}">
                <a16:creationId xmlns:a16="http://schemas.microsoft.com/office/drawing/2014/main" id="{D412F464-640C-437F-BF33-AB96EFED111B}"/>
              </a:ext>
            </a:extLst>
          </p:cNvPr>
          <p:cNvSpPr/>
          <p:nvPr/>
        </p:nvSpPr>
        <p:spPr>
          <a:xfrm flipV="1">
            <a:off x="1487489" y="4828452"/>
            <a:ext cx="2156557" cy="1336853"/>
          </a:xfrm>
          <a:prstGeom prst="ben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338C4395-BEA1-4329-A928-4734838AA51F}"/>
              </a:ext>
            </a:extLst>
          </p:cNvPr>
          <p:cNvSpPr/>
          <p:nvPr/>
        </p:nvSpPr>
        <p:spPr>
          <a:xfrm>
            <a:off x="1487488" y="1918051"/>
            <a:ext cx="576064" cy="845038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5" name="Freccia curva 44">
            <a:extLst>
              <a:ext uri="{FF2B5EF4-FFF2-40B4-BE49-F238E27FC236}">
                <a16:creationId xmlns:a16="http://schemas.microsoft.com/office/drawing/2014/main" id="{BA213BA0-8E8D-4E94-B108-1F5452C135FA}"/>
              </a:ext>
            </a:extLst>
          </p:cNvPr>
          <p:cNvSpPr/>
          <p:nvPr/>
        </p:nvSpPr>
        <p:spPr>
          <a:xfrm rot="16200000" flipV="1">
            <a:off x="4132506" y="2188916"/>
            <a:ext cx="1360460" cy="2278496"/>
          </a:xfrm>
          <a:prstGeom prst="ben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6" name="Freccia a destra 45">
            <a:extLst>
              <a:ext uri="{FF2B5EF4-FFF2-40B4-BE49-F238E27FC236}">
                <a16:creationId xmlns:a16="http://schemas.microsoft.com/office/drawing/2014/main" id="{7AC72651-45DF-4F48-A5F6-C0D916E6D811}"/>
              </a:ext>
            </a:extLst>
          </p:cNvPr>
          <p:cNvSpPr/>
          <p:nvPr/>
        </p:nvSpPr>
        <p:spPr>
          <a:xfrm>
            <a:off x="7347498" y="1628800"/>
            <a:ext cx="501729" cy="576064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CC7BEC24-1429-4AB4-AACC-BD71B582F6E9}"/>
              </a:ext>
            </a:extLst>
          </p:cNvPr>
          <p:cNvSpPr/>
          <p:nvPr/>
        </p:nvSpPr>
        <p:spPr>
          <a:xfrm>
            <a:off x="9984433" y="2647935"/>
            <a:ext cx="720081" cy="421595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in giù 47">
            <a:extLst>
              <a:ext uri="{FF2B5EF4-FFF2-40B4-BE49-F238E27FC236}">
                <a16:creationId xmlns:a16="http://schemas.microsoft.com/office/drawing/2014/main" id="{FBCDFFC4-BBA0-46D6-B818-ADBB9B53AA73}"/>
              </a:ext>
            </a:extLst>
          </p:cNvPr>
          <p:cNvSpPr/>
          <p:nvPr/>
        </p:nvSpPr>
        <p:spPr>
          <a:xfrm>
            <a:off x="10704514" y="4429991"/>
            <a:ext cx="576063" cy="567530"/>
          </a:xfrm>
          <a:prstGeom prst="down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a destra 48">
            <a:extLst>
              <a:ext uri="{FF2B5EF4-FFF2-40B4-BE49-F238E27FC236}">
                <a16:creationId xmlns:a16="http://schemas.microsoft.com/office/drawing/2014/main" id="{9E691669-2550-4381-BA08-EFE9FB082DAC}"/>
              </a:ext>
            </a:extLst>
          </p:cNvPr>
          <p:cNvSpPr/>
          <p:nvPr/>
        </p:nvSpPr>
        <p:spPr>
          <a:xfrm>
            <a:off x="6119000" y="5721974"/>
            <a:ext cx="409049" cy="443330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a destra 49">
            <a:extLst>
              <a:ext uri="{FF2B5EF4-FFF2-40B4-BE49-F238E27FC236}">
                <a16:creationId xmlns:a16="http://schemas.microsoft.com/office/drawing/2014/main" id="{ACEF04BC-9C84-494B-BD9A-FFF3D86A0B4C}"/>
              </a:ext>
            </a:extLst>
          </p:cNvPr>
          <p:cNvSpPr/>
          <p:nvPr/>
        </p:nvSpPr>
        <p:spPr>
          <a:xfrm>
            <a:off x="9350061" y="5721974"/>
            <a:ext cx="448219" cy="443330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363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A69202-FB7C-40F2-8051-AE9C5DD7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91597"/>
            <a:ext cx="12188824" cy="804669"/>
          </a:xfrm>
        </p:spPr>
        <p:txBody>
          <a:bodyPr>
            <a:normAutofit/>
          </a:bodyPr>
          <a:lstStyle/>
          <a:p>
            <a:pPr algn="ctr"/>
            <a:r>
              <a:rPr lang="en-US" sz="4800" b="1" u="sng" dirty="0">
                <a:latin typeface="+mn-lt"/>
              </a:rPr>
              <a:t>IMAGES PRE-PROCESSING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6241232-6ADA-489B-86D8-76727BF4BF58}"/>
              </a:ext>
            </a:extLst>
          </p:cNvPr>
          <p:cNvSpPr/>
          <p:nvPr/>
        </p:nvSpPr>
        <p:spPr>
          <a:xfrm>
            <a:off x="5062736" y="1659296"/>
            <a:ext cx="2066528" cy="11521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</a:rPr>
              <a:t>RGB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5D7B5E2-D728-487D-81C2-9CE9ED108457}"/>
              </a:ext>
            </a:extLst>
          </p:cNvPr>
          <p:cNvSpPr/>
          <p:nvPr/>
        </p:nvSpPr>
        <p:spPr>
          <a:xfrm>
            <a:off x="4503361" y="3247290"/>
            <a:ext cx="3185278" cy="2304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</a:rPr>
              <a:t>Reinhard</a:t>
            </a:r>
          </a:p>
          <a:p>
            <a:pPr algn="ctr"/>
            <a:r>
              <a:rPr lang="en-US" sz="3600" b="1" dirty="0">
                <a:solidFill>
                  <a:sysClr val="windowText" lastClr="000000"/>
                </a:solidFill>
              </a:rPr>
              <a:t>Stain</a:t>
            </a:r>
          </a:p>
          <a:p>
            <a:pPr algn="ctr"/>
            <a:r>
              <a:rPr lang="en-US" sz="3600" b="1" dirty="0">
                <a:solidFill>
                  <a:sysClr val="windowText" lastClr="000000"/>
                </a:solidFill>
              </a:rPr>
              <a:t>Normalization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192B470-76D5-4541-A1FA-20A2920A0C3D}"/>
              </a:ext>
            </a:extLst>
          </p:cNvPr>
          <p:cNvSpPr/>
          <p:nvPr/>
        </p:nvSpPr>
        <p:spPr>
          <a:xfrm>
            <a:off x="8162529" y="2569188"/>
            <a:ext cx="3277407" cy="13562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</a:rPr>
              <a:t>Hematoxylin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2F46495-6F3B-4F2D-B1E8-C02B24017407}"/>
              </a:ext>
            </a:extLst>
          </p:cNvPr>
          <p:cNvSpPr/>
          <p:nvPr/>
        </p:nvSpPr>
        <p:spPr>
          <a:xfrm>
            <a:off x="946386" y="2569189"/>
            <a:ext cx="3277407" cy="13562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</a:rPr>
              <a:t>3D GrayScale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2D1DF183-DD65-422B-B94C-11107D0EFEF9}"/>
              </a:ext>
            </a:extLst>
          </p:cNvPr>
          <p:cNvCxnSpPr>
            <a:stCxn id="5" idx="1"/>
            <a:endCxn id="10" idx="3"/>
          </p:cNvCxnSpPr>
          <p:nvPr/>
        </p:nvCxnSpPr>
        <p:spPr>
          <a:xfrm flipH="1">
            <a:off x="4223792" y="2235360"/>
            <a:ext cx="838944" cy="1011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44DAB680-157D-44D0-A8D3-4132424FC0D7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6096000" y="2811424"/>
            <a:ext cx="0" cy="4358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290389AA-6A66-4066-A3A9-F348F2F6A4A6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7129264" y="2235361"/>
            <a:ext cx="1033264" cy="1011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10F6A99-E2C3-4E78-A0F5-238706F6013D}"/>
              </a:ext>
            </a:extLst>
          </p:cNvPr>
          <p:cNvSpPr txBox="1">
            <a:spLocks/>
          </p:cNvSpPr>
          <p:nvPr/>
        </p:nvSpPr>
        <p:spPr>
          <a:xfrm>
            <a:off x="1220471" y="5960917"/>
            <a:ext cx="10969942" cy="575075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Using </a:t>
            </a:r>
            <a:r>
              <a:rPr lang="en-US" b="1" dirty="0">
                <a:solidFill>
                  <a:srgbClr val="0070C0"/>
                </a:solidFill>
              </a:rPr>
              <a:t>EditDataSet.m</a:t>
            </a:r>
            <a:r>
              <a:rPr lang="en-US" b="1" dirty="0"/>
              <a:t>. It uses </a:t>
            </a:r>
            <a:r>
              <a:rPr lang="it-IT" b="1" dirty="0"/>
              <a:t>WARWICK’s </a:t>
            </a:r>
            <a:r>
              <a:rPr lang="it-IT" b="1" dirty="0">
                <a:solidFill>
                  <a:schemeClr val="bg2">
                    <a:lumMod val="40000"/>
                    <a:lumOff val="60000"/>
                  </a:schemeClr>
                </a:solidFill>
                <a:hlinkClick r:id="rId2"/>
              </a:rPr>
              <a:t>Stain Normalisation Toolbox</a:t>
            </a:r>
            <a:r>
              <a:rPr lang="it-IT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it-IT" b="1" dirty="0"/>
              <a:t>for MATLAB.</a:t>
            </a:r>
            <a:r>
              <a:rPr lang="en-US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7338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i multimediali online 4">
            <a:hlinkClick r:id="" action="ppaction://media"/>
            <a:extLst>
              <a:ext uri="{FF2B5EF4-FFF2-40B4-BE49-F238E27FC236}">
                <a16:creationId xmlns:a16="http://schemas.microsoft.com/office/drawing/2014/main" id="{681EBBC1-CF6D-41B6-9D87-0A18A052DA7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9200" y="1091646"/>
            <a:ext cx="10124661" cy="569512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D345E4C-8E15-46EE-A7CF-09F21C187047}"/>
              </a:ext>
            </a:extLst>
          </p:cNvPr>
          <p:cNvSpPr txBox="1"/>
          <p:nvPr/>
        </p:nvSpPr>
        <p:spPr>
          <a:xfrm>
            <a:off x="1589" y="260649"/>
            <a:ext cx="1218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/>
              <a:t>DEMO </a:t>
            </a:r>
            <a:r>
              <a:rPr lang="it-IT" sz="4800" b="1" dirty="0" err="1"/>
              <a:t>EditDataSet.m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816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830ECD-F1D9-4186-B7ED-90A46C4DC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" y="274638"/>
            <a:ext cx="12188824" cy="77809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</a:rPr>
              <a:t>3D GRAYSCALE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0624F39-533A-45CC-9902-9202836B1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28" y="1653272"/>
            <a:ext cx="3021904" cy="302190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1C3B30-34CF-4433-9B84-8D5B277BD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03" y="1706304"/>
            <a:ext cx="3020400" cy="3020400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20630592-DC73-4508-999E-158083DB9159}"/>
              </a:ext>
            </a:extLst>
          </p:cNvPr>
          <p:cNvSpPr/>
          <p:nvPr/>
        </p:nvSpPr>
        <p:spPr>
          <a:xfrm>
            <a:off x="5158797" y="2840188"/>
            <a:ext cx="1080120" cy="64807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060FD24-C55D-48B2-8815-BCF317A9B28C}"/>
              </a:ext>
            </a:extLst>
          </p:cNvPr>
          <p:cNvSpPr txBox="1"/>
          <p:nvPr/>
        </p:nvSpPr>
        <p:spPr>
          <a:xfrm>
            <a:off x="2871781" y="469746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RGB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C6B4EF-981D-4AFA-86A1-E2230E9967F6}"/>
              </a:ext>
            </a:extLst>
          </p:cNvPr>
          <p:cNvSpPr txBox="1"/>
          <p:nvPr/>
        </p:nvSpPr>
        <p:spPr>
          <a:xfrm>
            <a:off x="6937684" y="4697460"/>
            <a:ext cx="236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3D GRAYSCALE</a:t>
            </a:r>
          </a:p>
        </p:txBody>
      </p:sp>
    </p:spTree>
    <p:extLst>
      <p:ext uri="{BB962C8B-B14F-4D97-AF65-F5344CB8AC3E}">
        <p14:creationId xmlns:p14="http://schemas.microsoft.com/office/powerpoint/2010/main" val="279767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1276</Words>
  <Application>Microsoft Office PowerPoint</Application>
  <PresentationFormat>Widescreen</PresentationFormat>
  <Paragraphs>432</Paragraphs>
  <Slides>53</Slides>
  <Notes>7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Tema di Office</vt:lpstr>
      <vt:lpstr>BIOINFORMATICS</vt:lpstr>
      <vt:lpstr>DATASET</vt:lpstr>
      <vt:lpstr>MESOTHELIOMA EPITHELIOID </vt:lpstr>
      <vt:lpstr>MESOTHELIOMA SARCOMATOIDE</vt:lpstr>
      <vt:lpstr>BENIGN FIBROSIS</vt:lpstr>
      <vt:lpstr>WORKFLOW</vt:lpstr>
      <vt:lpstr>IMAGES PRE-PROCESSING</vt:lpstr>
      <vt:lpstr>Presentazione standard di PowerPoint</vt:lpstr>
      <vt:lpstr>3D GRAYSCALE</vt:lpstr>
      <vt:lpstr>REINHARD STAIN NORMALIZATION</vt:lpstr>
      <vt:lpstr>HEMATOXYLIN</vt:lpstr>
      <vt:lpstr>WORKFLOW</vt:lpstr>
      <vt:lpstr>FEATURES EXTRACTION using CNN</vt:lpstr>
      <vt:lpstr>Presentazione standard di PowerPoint</vt:lpstr>
      <vt:lpstr>GoogLeNet</vt:lpstr>
      <vt:lpstr>Presentazione standard di PowerPoint</vt:lpstr>
      <vt:lpstr>VISUALIZING ACTIVATIONS</vt:lpstr>
      <vt:lpstr>Inception-v3</vt:lpstr>
      <vt:lpstr>Presentazione standard di PowerPoint</vt:lpstr>
      <vt:lpstr>VISUALIZING ACTIVATIONS</vt:lpstr>
      <vt:lpstr>AlexNet</vt:lpstr>
      <vt:lpstr>Presentazione standard di PowerPoint</vt:lpstr>
      <vt:lpstr>VISUALIZING ACTIVATIONS</vt:lpstr>
      <vt:lpstr>VGG-16</vt:lpstr>
      <vt:lpstr>VGG-16</vt:lpstr>
      <vt:lpstr>VISUALIZING ACTIVATIONS</vt:lpstr>
      <vt:lpstr>WORKFLOW</vt:lpstr>
      <vt:lpstr>DIMENSIONALITY REDUCTION</vt:lpstr>
      <vt:lpstr>Presentazione standard di PowerPoint</vt:lpstr>
      <vt:lpstr>Presentazione standard di PowerPoint</vt:lpstr>
      <vt:lpstr>EXAMPLES OF REDUCED FEATURES VISUALIZATION: t-SNE</vt:lpstr>
      <vt:lpstr>Presentazione standard di PowerPoint</vt:lpstr>
      <vt:lpstr>EXAMPLES OF REDUCED FEATURES VISUALIZATION: PCA</vt:lpstr>
      <vt:lpstr>Presentazione standard di PowerPoint</vt:lpstr>
      <vt:lpstr>EXAMPLES OF REDUCED FEATURES VISUALIZATION: LDA</vt:lpstr>
      <vt:lpstr>NON-NEGATIVE MATRIX FACTORIZATION</vt:lpstr>
      <vt:lpstr>EXAMPLES OF REDUCED FEATURES VISUALIZATION: NNMF</vt:lpstr>
      <vt:lpstr>WORKFLOW</vt:lpstr>
      <vt:lpstr>CLASSIFICATION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WORKFLOW</vt:lpstr>
      <vt:lpstr>FEATURES EXTRACTION using Bag Of Features</vt:lpstr>
      <vt:lpstr>Presentazione standard di PowerPoint</vt:lpstr>
      <vt:lpstr>Presentazione standard di PowerPoint</vt:lpstr>
      <vt:lpstr>Examples of features vectors histograms</vt:lpstr>
      <vt:lpstr>Examples of words on images</vt:lpstr>
      <vt:lpstr>Results of  classification using Multi-class SVM</vt:lpstr>
      <vt:lpstr>Comparison between best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</dc:title>
  <dc:creator>Luca Boretto</dc:creator>
  <cp:lastModifiedBy>Luca Boretto</cp:lastModifiedBy>
  <cp:revision>31</cp:revision>
  <dcterms:created xsi:type="dcterms:W3CDTF">2018-08-06T16:18:10Z</dcterms:created>
  <dcterms:modified xsi:type="dcterms:W3CDTF">2018-08-22T12:23:08Z</dcterms:modified>
</cp:coreProperties>
</file>